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858000" cy="9144000"/>
  <p:embeddedFontLst>
    <p:embeddedFont>
      <p:font typeface="Roboto"/>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guide id="3" orient="horz" pos="1800">
          <p15:clr>
            <a:srgbClr val="747775"/>
          </p15:clr>
        </p15:guide>
      </p15:sldGuideLst>
    </p:ext>
    <p:ext uri="GoogleSlidesCustomDataVersion2">
      <go:slidesCustomData xmlns:go="http://customooxmlschemas.google.com/" r:id="rId22" roundtripDataSignature="AMtx7mgtspb7mrmI7onjZi09smEi8uyJ5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 pos="1800"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italic.fntdata"/><Relationship Id="rId11" Type="http://schemas.openxmlformats.org/officeDocument/2006/relationships/slide" Target="slides/slide6.xml"/><Relationship Id="rId22" Type="http://customschemas.google.com/relationships/presentationmetadata" Target="metadata"/><Relationship Id="rId10" Type="http://schemas.openxmlformats.org/officeDocument/2006/relationships/slide" Target="slides/slide5.xml"/><Relationship Id="rId21" Type="http://schemas.openxmlformats.org/officeDocument/2006/relationships/font" Target="fonts/Roboto-bold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oboto-bold.fntdata"/><Relationship Id="rId6" Type="http://schemas.openxmlformats.org/officeDocument/2006/relationships/slide" Target="slides/slide1.xml"/><Relationship Id="rId18" Type="http://schemas.openxmlformats.org/officeDocument/2006/relationships/font" Target="fonts/Roboto-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 name="Shape 31"/>
        <p:cNvGrpSpPr/>
        <p:nvPr/>
      </p:nvGrpSpPr>
      <p:grpSpPr>
        <a:xfrm>
          <a:off x="0" y="0"/>
          <a:ext cx="0" cy="0"/>
          <a:chOff x="0" y="0"/>
          <a:chExt cx="0" cy="0"/>
        </a:xfrm>
      </p:grpSpPr>
      <p:sp>
        <p:nvSpPr>
          <p:cNvPr id="32" name="Google Shape;32;g299d1bdfb88_0_123:notes"/>
          <p:cNvSpPr/>
          <p:nvPr>
            <p:ph idx="2" type="sldImg"/>
          </p:nvPr>
        </p:nvSpPr>
        <p:spPr>
          <a:xfrm>
            <a:off x="1176693" y="1143184"/>
            <a:ext cx="45045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 name="Google Shape;33;g299d1bdfb88_0_123:notes"/>
          <p:cNvSpPr txBox="1"/>
          <p:nvPr>
            <p:ph idx="1" type="body"/>
          </p:nvPr>
        </p:nvSpPr>
        <p:spPr>
          <a:xfrm>
            <a:off x="685802" y="4400555"/>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Opening prayer-Jacqueline</a:t>
            </a:r>
            <a:endParaRPr/>
          </a:p>
        </p:txBody>
      </p:sp>
      <p:sp>
        <p:nvSpPr>
          <p:cNvPr id="34" name="Google Shape;34;g299d1bdfb88_0_123:notes"/>
          <p:cNvSpPr txBox="1"/>
          <p:nvPr>
            <p:ph idx="12" type="sldNum"/>
          </p:nvPr>
        </p:nvSpPr>
        <p:spPr>
          <a:xfrm>
            <a:off x="3884620" y="8685225"/>
            <a:ext cx="2971800" cy="459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 name="Shape 38"/>
        <p:cNvGrpSpPr/>
        <p:nvPr/>
      </p:nvGrpSpPr>
      <p:grpSpPr>
        <a:xfrm>
          <a:off x="0" y="0"/>
          <a:ext cx="0" cy="0"/>
          <a:chOff x="0" y="0"/>
          <a:chExt cx="0" cy="0"/>
        </a:xfrm>
      </p:grpSpPr>
      <p:sp>
        <p:nvSpPr>
          <p:cNvPr id="39" name="Google Shape;39;g27d8ee777df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 name="Google Shape;40;g27d8ee777df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g29d1a8644e0_0_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 name="Google Shape;51;g29d1a8644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99d1bdfb88_0_203:notes"/>
          <p:cNvSpPr/>
          <p:nvPr>
            <p:ph idx="2" type="sldImg"/>
          </p:nvPr>
        </p:nvSpPr>
        <p:spPr>
          <a:xfrm>
            <a:off x="1176693" y="1143184"/>
            <a:ext cx="45045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 name="Google Shape;64;g299d1bdfb88_0_203:notes"/>
          <p:cNvSpPr txBox="1"/>
          <p:nvPr>
            <p:ph idx="1" type="body"/>
          </p:nvPr>
        </p:nvSpPr>
        <p:spPr>
          <a:xfrm>
            <a:off x="685802" y="4400555"/>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Opening prayer-Jacqueline</a:t>
            </a:r>
            <a:endParaRPr/>
          </a:p>
        </p:txBody>
      </p:sp>
      <p:sp>
        <p:nvSpPr>
          <p:cNvPr id="65" name="Google Shape;65;g299d1bdfb88_0_203:notes"/>
          <p:cNvSpPr txBox="1"/>
          <p:nvPr>
            <p:ph idx="12" type="sldNum"/>
          </p:nvPr>
        </p:nvSpPr>
        <p:spPr>
          <a:xfrm>
            <a:off x="3884620" y="8685225"/>
            <a:ext cx="2971800" cy="459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299d1bdfb88_0_8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 name="Google Shape;71;g299d1bdfb88_0_8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29d1a8644e0_0_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2" name="Google Shape;82;g29d1a8644e0_0_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299d1bdfb88_0_208:notes"/>
          <p:cNvSpPr/>
          <p:nvPr>
            <p:ph idx="2" type="sldImg"/>
          </p:nvPr>
        </p:nvSpPr>
        <p:spPr>
          <a:xfrm>
            <a:off x="1176693" y="1143184"/>
            <a:ext cx="45045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g299d1bdfb88_0_208:notes"/>
          <p:cNvSpPr txBox="1"/>
          <p:nvPr>
            <p:ph idx="1" type="body"/>
          </p:nvPr>
        </p:nvSpPr>
        <p:spPr>
          <a:xfrm>
            <a:off x="685802" y="4400555"/>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Opening prayer-Jacqueline</a:t>
            </a:r>
            <a:endParaRPr/>
          </a:p>
        </p:txBody>
      </p:sp>
      <p:sp>
        <p:nvSpPr>
          <p:cNvPr id="94" name="Google Shape;94;g299d1bdfb88_0_208:notes"/>
          <p:cNvSpPr txBox="1"/>
          <p:nvPr>
            <p:ph idx="12" type="sldNum"/>
          </p:nvPr>
        </p:nvSpPr>
        <p:spPr>
          <a:xfrm>
            <a:off x="3884620" y="8685225"/>
            <a:ext cx="2971800" cy="459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29d88f8e437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29d88f8e437_0_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g29d88f8e437_0_1: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29d88f8e437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 name="Google Shape;106;g29d88f8e437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299d1bdfb88_0_9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6" name="Google Shape;116;g299d1bdfb88_0_9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299d1bdfb88_0_213:notes"/>
          <p:cNvSpPr/>
          <p:nvPr>
            <p:ph idx="2" type="sldImg"/>
          </p:nvPr>
        </p:nvSpPr>
        <p:spPr>
          <a:xfrm>
            <a:off x="1176693" y="1143184"/>
            <a:ext cx="45045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g299d1bdfb88_0_213:notes"/>
          <p:cNvSpPr txBox="1"/>
          <p:nvPr>
            <p:ph idx="1" type="body"/>
          </p:nvPr>
        </p:nvSpPr>
        <p:spPr>
          <a:xfrm>
            <a:off x="685802" y="4400555"/>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Opening prayer-Jacqueline</a:t>
            </a:r>
            <a:endParaRPr/>
          </a:p>
        </p:txBody>
      </p:sp>
      <p:sp>
        <p:nvSpPr>
          <p:cNvPr id="127" name="Google Shape;127;g299d1bdfb88_0_213:notes"/>
          <p:cNvSpPr txBox="1"/>
          <p:nvPr>
            <p:ph idx="12" type="sldNum"/>
          </p:nvPr>
        </p:nvSpPr>
        <p:spPr>
          <a:xfrm>
            <a:off x="3884620" y="8685225"/>
            <a:ext cx="2971800" cy="4590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99d1bdfb88_0_10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3" name="Google Shape;133;g299d1bdfb88_0_10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g299d1bdfb88_0_83"/>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g299d1bdfb88_0_83"/>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g299d1bdfb88_0_83"/>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2"/>
          <p:cNvSpPr txBox="1"/>
          <p:nvPr>
            <p:ph idx="1" type="body"/>
          </p:nvPr>
        </p:nvSpPr>
        <p:spPr>
          <a:xfrm>
            <a:off x="457200" y="1600202"/>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2" name="Google Shape;22;p12"/>
          <p:cNvSpPr txBox="1"/>
          <p:nvPr>
            <p:ph idx="10" type="dt"/>
          </p:nvPr>
        </p:nvSpPr>
        <p:spPr>
          <a:xfrm>
            <a:off x="457200" y="6356352"/>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2"/>
          <p:cNvSpPr txBox="1"/>
          <p:nvPr>
            <p:ph idx="11" type="ftr"/>
          </p:nvPr>
        </p:nvSpPr>
        <p:spPr>
          <a:xfrm>
            <a:off x="3124200" y="6356352"/>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12"/>
          <p:cNvSpPr txBox="1"/>
          <p:nvPr>
            <p:ph idx="12" type="sldNum"/>
          </p:nvPr>
        </p:nvSpPr>
        <p:spPr>
          <a:xfrm>
            <a:off x="6553200" y="6356352"/>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13"/>
          <p:cNvSpPr txBox="1"/>
          <p:nvPr>
            <p:ph type="ctrTitle"/>
          </p:nvPr>
        </p:nvSpPr>
        <p:spPr>
          <a:xfrm>
            <a:off x="685800" y="2130427"/>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28" name="Google Shape;28;p13"/>
          <p:cNvSpPr txBox="1"/>
          <p:nvPr>
            <p:ph idx="10" type="dt"/>
          </p:nvPr>
        </p:nvSpPr>
        <p:spPr>
          <a:xfrm>
            <a:off x="457200" y="6356352"/>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3"/>
          <p:cNvSpPr txBox="1"/>
          <p:nvPr>
            <p:ph idx="11" type="ftr"/>
          </p:nvPr>
        </p:nvSpPr>
        <p:spPr>
          <a:xfrm>
            <a:off x="3124200" y="6356352"/>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3"/>
          <p:cNvSpPr txBox="1"/>
          <p:nvPr>
            <p:ph idx="12" type="sldNum"/>
          </p:nvPr>
        </p:nvSpPr>
        <p:spPr>
          <a:xfrm>
            <a:off x="6553200" y="6356352"/>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1"/>
          <p:cNvSpPr txBox="1"/>
          <p:nvPr>
            <p:ph idx="1" type="body"/>
          </p:nvPr>
        </p:nvSpPr>
        <p:spPr>
          <a:xfrm>
            <a:off x="457200" y="1600202"/>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1"/>
          <p:cNvSpPr txBox="1"/>
          <p:nvPr>
            <p:ph idx="10" type="dt"/>
          </p:nvPr>
        </p:nvSpPr>
        <p:spPr>
          <a:xfrm>
            <a:off x="457200" y="6356352"/>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1"/>
          <p:cNvSpPr txBox="1"/>
          <p:nvPr>
            <p:ph idx="11" type="ftr"/>
          </p:nvPr>
        </p:nvSpPr>
        <p:spPr>
          <a:xfrm>
            <a:off x="3124200" y="6356352"/>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1"/>
          <p:cNvSpPr txBox="1"/>
          <p:nvPr>
            <p:ph idx="12" type="sldNum"/>
          </p:nvPr>
        </p:nvSpPr>
        <p:spPr>
          <a:xfrm>
            <a:off x="6553200" y="6356352"/>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hyperlink" Target="http://www.youtube.com/watch?v=eqVbLQh-lT0" TargetMode="External"/><Relationship Id="rId5"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hyperlink" Target="http://www.youtube.com/watch?v=eqVbLQh-lT0" TargetMode="External"/><Relationship Id="rId5"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 name="Shape 35"/>
        <p:cNvGrpSpPr/>
        <p:nvPr/>
      </p:nvGrpSpPr>
      <p:grpSpPr>
        <a:xfrm>
          <a:off x="0" y="0"/>
          <a:ext cx="0" cy="0"/>
          <a:chOff x="0" y="0"/>
          <a:chExt cx="0" cy="0"/>
        </a:xfrm>
      </p:grpSpPr>
      <p:pic>
        <p:nvPicPr>
          <p:cNvPr descr="A close up of a candle&#10;&#10;Description automatically generated" id="36" name="Google Shape;36;g299d1bdfb88_0_123"/>
          <p:cNvPicPr preferRelativeResize="0"/>
          <p:nvPr/>
        </p:nvPicPr>
        <p:blipFill rotWithShape="1">
          <a:blip r:embed="rId3">
            <a:alphaModFix/>
          </a:blip>
          <a:srcRect b="0" l="0" r="0" t="0"/>
          <a:stretch/>
        </p:blipFill>
        <p:spPr>
          <a:xfrm>
            <a:off x="0" y="1"/>
            <a:ext cx="9144000" cy="6858000"/>
          </a:xfrm>
          <a:prstGeom prst="rect">
            <a:avLst/>
          </a:prstGeom>
          <a:noFill/>
          <a:ln>
            <a:noFill/>
          </a:ln>
        </p:spPr>
      </p:pic>
      <p:sp>
        <p:nvSpPr>
          <p:cNvPr id="37" name="Google Shape;37;g299d1bdfb88_0_123"/>
          <p:cNvSpPr txBox="1"/>
          <p:nvPr/>
        </p:nvSpPr>
        <p:spPr>
          <a:xfrm>
            <a:off x="209650" y="314450"/>
            <a:ext cx="4659900" cy="23397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US" sz="2000">
                <a:solidFill>
                  <a:schemeClr val="lt1"/>
                </a:solidFill>
                <a:latin typeface="Roboto"/>
                <a:ea typeface="Roboto"/>
                <a:cs typeface="Roboto"/>
                <a:sym typeface="Roboto"/>
              </a:rPr>
              <a:t>“For I was hungry and you gave me food, I was thirsty and you gave me something to drink, I was a stranger and you welcomed me…” Matthew 25:35</a:t>
            </a:r>
            <a:endParaRPr sz="200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 name="Shape 41"/>
        <p:cNvGrpSpPr/>
        <p:nvPr/>
      </p:nvGrpSpPr>
      <p:grpSpPr>
        <a:xfrm>
          <a:off x="0" y="0"/>
          <a:ext cx="0" cy="0"/>
          <a:chOff x="0" y="0"/>
          <a:chExt cx="0" cy="0"/>
        </a:xfrm>
      </p:grpSpPr>
      <p:sp>
        <p:nvSpPr>
          <p:cNvPr id="42" name="Google Shape;42;g27d8ee777df_0_6"/>
          <p:cNvSpPr/>
          <p:nvPr/>
        </p:nvSpPr>
        <p:spPr>
          <a:xfrm>
            <a:off x="-275" y="300"/>
            <a:ext cx="9207900" cy="1091400"/>
          </a:xfrm>
          <a:prstGeom prst="rect">
            <a:avLst/>
          </a:prstGeom>
          <a:solidFill>
            <a:srgbClr val="00B05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Christ the King</a:t>
            </a:r>
            <a:endParaRPr b="0" i="0" sz="3600" u="sng" cap="none" strike="noStrike">
              <a:solidFill>
                <a:schemeClr val="lt1"/>
              </a:solidFill>
              <a:latin typeface="Calibri"/>
              <a:ea typeface="Calibri"/>
              <a:cs typeface="Calibri"/>
              <a:sym typeface="Calibri"/>
            </a:endParaRPr>
          </a:p>
        </p:txBody>
      </p:sp>
      <p:sp>
        <p:nvSpPr>
          <p:cNvPr id="43" name="Google Shape;43;g27d8ee777df_0_6"/>
          <p:cNvSpPr txBox="1"/>
          <p:nvPr>
            <p:ph idx="1" type="body"/>
          </p:nvPr>
        </p:nvSpPr>
        <p:spPr>
          <a:xfrm>
            <a:off x="2590525" y="1136425"/>
            <a:ext cx="6478500" cy="5344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b="1" lang="en-US" sz="1900"/>
              <a:t>Gather:- </a:t>
            </a:r>
            <a:r>
              <a:rPr lang="en-US" sz="1900"/>
              <a:t>As we gather look at the images.  In </a:t>
            </a:r>
            <a:r>
              <a:rPr lang="en-US" sz="1900"/>
              <a:t>silence</a:t>
            </a:r>
            <a:r>
              <a:rPr lang="en-US" sz="1900"/>
              <a:t> think about the images.  </a:t>
            </a:r>
            <a:r>
              <a:rPr lang="en-US" sz="1900"/>
              <a:t>What</a:t>
            </a:r>
            <a:r>
              <a:rPr lang="en-US" sz="1900"/>
              <a:t> do you see? </a:t>
            </a:r>
            <a:r>
              <a:rPr lang="en-US" sz="1900"/>
              <a:t>Let us make the sign of the cross.</a:t>
            </a:r>
            <a:endParaRPr sz="1900"/>
          </a:p>
          <a:p>
            <a:pPr indent="0" lvl="0" marL="0" rtl="0" algn="l">
              <a:lnSpc>
                <a:spcPct val="100000"/>
              </a:lnSpc>
              <a:spcBef>
                <a:spcPts val="0"/>
              </a:spcBef>
              <a:spcAft>
                <a:spcPts val="0"/>
              </a:spcAft>
              <a:buSzPts val="1800"/>
              <a:buNone/>
            </a:pPr>
            <a:r>
              <a:rPr lang="en-US" sz="1900">
                <a:solidFill>
                  <a:srgbClr val="202124"/>
                </a:solidFill>
                <a:highlight>
                  <a:srgbClr val="FFFFFF"/>
                </a:highlight>
              </a:rPr>
              <a:t>Sunday is the feast of </a:t>
            </a:r>
            <a:r>
              <a:rPr lang="en-US" sz="1900">
                <a:solidFill>
                  <a:srgbClr val="202124"/>
                </a:solidFill>
                <a:highlight>
                  <a:srgbClr val="FFFFFF"/>
                </a:highlight>
              </a:rPr>
              <a:t>Christ</a:t>
            </a:r>
            <a:r>
              <a:rPr lang="en-US" sz="1900">
                <a:solidFill>
                  <a:srgbClr val="202124"/>
                </a:solidFill>
                <a:highlight>
                  <a:srgbClr val="FFFFFF"/>
                </a:highlight>
              </a:rPr>
              <a:t> the King we hear a story </a:t>
            </a:r>
            <a:r>
              <a:rPr lang="en-US" sz="1900">
                <a:solidFill>
                  <a:srgbClr val="202124"/>
                </a:solidFill>
                <a:highlight>
                  <a:srgbClr val="FFFFFF"/>
                </a:highlight>
              </a:rPr>
              <a:t>Jesus</a:t>
            </a:r>
            <a:r>
              <a:rPr lang="en-US" sz="1900">
                <a:solidFill>
                  <a:srgbClr val="202124"/>
                </a:solidFill>
                <a:highlight>
                  <a:srgbClr val="FFFFFF"/>
                </a:highlight>
              </a:rPr>
              <a:t> told to his </a:t>
            </a:r>
            <a:r>
              <a:rPr lang="en-US" sz="1900">
                <a:solidFill>
                  <a:srgbClr val="202124"/>
                </a:solidFill>
                <a:highlight>
                  <a:srgbClr val="FFFFFF"/>
                </a:highlight>
              </a:rPr>
              <a:t>disciples</a:t>
            </a:r>
            <a:r>
              <a:rPr lang="en-US" sz="1900">
                <a:solidFill>
                  <a:srgbClr val="202124"/>
                </a:solidFill>
                <a:highlight>
                  <a:srgbClr val="FFFFFF"/>
                </a:highlight>
              </a:rPr>
              <a:t> and friends. </a:t>
            </a:r>
            <a:endParaRPr sz="1900">
              <a:solidFill>
                <a:srgbClr val="202124"/>
              </a:solidFill>
              <a:highlight>
                <a:srgbClr val="FFFFFF"/>
              </a:highlight>
            </a:endParaRPr>
          </a:p>
          <a:p>
            <a:pPr indent="0" lvl="0" marL="0" rtl="0" algn="l">
              <a:lnSpc>
                <a:spcPct val="100000"/>
              </a:lnSpc>
              <a:spcBef>
                <a:spcPts val="0"/>
              </a:spcBef>
              <a:spcAft>
                <a:spcPts val="0"/>
              </a:spcAft>
              <a:buSzPts val="1800"/>
              <a:buNone/>
            </a:pPr>
            <a:r>
              <a:rPr b="1" lang="en-US" sz="1900"/>
              <a:t>Listen:- </a:t>
            </a:r>
            <a:r>
              <a:rPr lang="en-US" sz="1900">
                <a:solidFill>
                  <a:srgbClr val="202124"/>
                </a:solidFill>
                <a:highlight>
                  <a:schemeClr val="lt1"/>
                </a:highlight>
              </a:rPr>
              <a:t>When the Son of Man comes in glory with all the angels, he will sit on the throne and be the king of the whole world. All the people in the world will be gathered in front of him, and he will sort the people into two groups just like a shepherd sorts the sheep from the goats. To the people on his right he says…</a:t>
            </a:r>
            <a:endParaRPr sz="1900"/>
          </a:p>
          <a:p>
            <a:pPr indent="0" lvl="0" marL="0" rtl="0" algn="l">
              <a:lnSpc>
                <a:spcPct val="100000"/>
              </a:lnSpc>
              <a:spcBef>
                <a:spcPts val="0"/>
              </a:spcBef>
              <a:spcAft>
                <a:spcPts val="0"/>
              </a:spcAft>
              <a:buSzPts val="1800"/>
              <a:buNone/>
            </a:pPr>
            <a:r>
              <a:rPr i="1" lang="en-US" sz="1900"/>
              <a:t>“</a:t>
            </a:r>
            <a:r>
              <a:rPr lang="en-US" sz="1900"/>
              <a:t>For I was hungry and you gave me food, I was thirsty and you gave me something to drink, I was a stranger and you welcomed me…</a:t>
            </a:r>
            <a:r>
              <a:rPr lang="en-US" sz="1900">
                <a:highlight>
                  <a:srgbClr val="FFFFFF"/>
                </a:highlight>
              </a:rPr>
              <a:t>,Then the righteous will answer him, ‘Lord, when was it that we saw you hungry and gave you food, or thirsty and gave you something to drink? </a:t>
            </a:r>
            <a:r>
              <a:rPr b="1" lang="en-US" sz="1900">
                <a:highlight>
                  <a:srgbClr val="FFFFFF"/>
                </a:highlight>
              </a:rPr>
              <a:t> </a:t>
            </a:r>
            <a:r>
              <a:rPr lang="en-US" sz="1900">
                <a:highlight>
                  <a:srgbClr val="FFFFFF"/>
                </a:highlight>
              </a:rPr>
              <a:t>And when was it that we saw you a stranger and welcomed you… and the king will answer them, ‘Truly I tell you, just as you did it to one of the least of these who are members of my family, you did it to me.’ </a:t>
            </a:r>
            <a:r>
              <a:rPr i="1" lang="en-US" sz="1900"/>
              <a:t>” Matthew 25:31-46</a:t>
            </a:r>
            <a:endParaRPr b="1" sz="1900"/>
          </a:p>
          <a:p>
            <a:pPr indent="0" lvl="0" marL="0" rtl="0" algn="l">
              <a:lnSpc>
                <a:spcPct val="100000"/>
              </a:lnSpc>
              <a:spcBef>
                <a:spcPts val="0"/>
              </a:spcBef>
              <a:spcAft>
                <a:spcPts val="0"/>
              </a:spcAft>
              <a:buClr>
                <a:schemeClr val="dk1"/>
              </a:buClr>
              <a:buSzPts val="1800"/>
              <a:buFont typeface="Arial"/>
              <a:buNone/>
            </a:pPr>
            <a:r>
              <a:t/>
            </a:r>
            <a:endParaRPr b="1" sz="1900"/>
          </a:p>
        </p:txBody>
      </p:sp>
      <p:sp>
        <p:nvSpPr>
          <p:cNvPr id="44" name="Google Shape;44;g27d8ee777df_0_6"/>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45" name="Google Shape;45;g27d8ee777df_0_6"/>
          <p:cNvSpPr/>
          <p:nvPr/>
        </p:nvSpPr>
        <p:spPr>
          <a:xfrm>
            <a:off x="-276" y="6525344"/>
            <a:ext cx="9144000" cy="332700"/>
          </a:xfrm>
          <a:prstGeom prst="rect">
            <a:avLst/>
          </a:prstGeom>
          <a:solidFill>
            <a:srgbClr val="00B05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 it to the full”</a:t>
            </a:r>
            <a:endParaRPr b="0" i="0" sz="1800" u="none" cap="none" strike="noStrike">
              <a:solidFill>
                <a:schemeClr val="lt1"/>
              </a:solidFill>
              <a:latin typeface="Calibri"/>
              <a:ea typeface="Calibri"/>
              <a:cs typeface="Calibri"/>
              <a:sym typeface="Calibri"/>
            </a:endParaRPr>
          </a:p>
        </p:txBody>
      </p:sp>
      <p:pic>
        <p:nvPicPr>
          <p:cNvPr id="46" name="Google Shape;46;g27d8ee777df_0_6"/>
          <p:cNvPicPr preferRelativeResize="0"/>
          <p:nvPr/>
        </p:nvPicPr>
        <p:blipFill>
          <a:blip r:embed="rId3">
            <a:alphaModFix/>
          </a:blip>
          <a:stretch>
            <a:fillRect/>
          </a:stretch>
        </p:blipFill>
        <p:spPr>
          <a:xfrm>
            <a:off x="319313" y="1091688"/>
            <a:ext cx="1685290" cy="1904862"/>
          </a:xfrm>
          <a:prstGeom prst="rect">
            <a:avLst/>
          </a:prstGeom>
          <a:noFill/>
          <a:ln>
            <a:noFill/>
          </a:ln>
        </p:spPr>
      </p:pic>
      <p:pic>
        <p:nvPicPr>
          <p:cNvPr id="47" name="Google Shape;47;g27d8ee777df_0_6"/>
          <p:cNvPicPr preferRelativeResize="0"/>
          <p:nvPr/>
        </p:nvPicPr>
        <p:blipFill>
          <a:blip r:embed="rId4">
            <a:alphaModFix/>
          </a:blip>
          <a:stretch>
            <a:fillRect/>
          </a:stretch>
        </p:blipFill>
        <p:spPr>
          <a:xfrm>
            <a:off x="352376" y="4911175"/>
            <a:ext cx="1619175" cy="1569450"/>
          </a:xfrm>
          <a:prstGeom prst="rect">
            <a:avLst/>
          </a:prstGeom>
          <a:noFill/>
          <a:ln>
            <a:noFill/>
          </a:ln>
        </p:spPr>
      </p:pic>
      <p:pic>
        <p:nvPicPr>
          <p:cNvPr id="48" name="Google Shape;48;g27d8ee777df_0_6"/>
          <p:cNvPicPr preferRelativeResize="0"/>
          <p:nvPr/>
        </p:nvPicPr>
        <p:blipFill>
          <a:blip r:embed="rId5">
            <a:alphaModFix/>
          </a:blip>
          <a:stretch>
            <a:fillRect/>
          </a:stretch>
        </p:blipFill>
        <p:spPr>
          <a:xfrm>
            <a:off x="-264" y="3165325"/>
            <a:ext cx="2590800" cy="1455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g29d1a8644e0_0_14"/>
          <p:cNvSpPr/>
          <p:nvPr/>
        </p:nvSpPr>
        <p:spPr>
          <a:xfrm>
            <a:off x="-275" y="300"/>
            <a:ext cx="9207900" cy="1091400"/>
          </a:xfrm>
          <a:prstGeom prst="rect">
            <a:avLst/>
          </a:prstGeom>
          <a:solidFill>
            <a:srgbClr val="00B05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Christ the King</a:t>
            </a:r>
            <a:endParaRPr b="0" i="0" sz="3600" u="sng" cap="none" strike="noStrike">
              <a:solidFill>
                <a:schemeClr val="lt1"/>
              </a:solidFill>
              <a:latin typeface="Calibri"/>
              <a:ea typeface="Calibri"/>
              <a:cs typeface="Calibri"/>
              <a:sym typeface="Calibri"/>
            </a:endParaRPr>
          </a:p>
        </p:txBody>
      </p:sp>
      <p:sp>
        <p:nvSpPr>
          <p:cNvPr id="54" name="Google Shape;54;g29d1a8644e0_0_14"/>
          <p:cNvSpPr txBox="1"/>
          <p:nvPr>
            <p:ph idx="1" type="body"/>
          </p:nvPr>
        </p:nvSpPr>
        <p:spPr>
          <a:xfrm>
            <a:off x="2742925" y="1136425"/>
            <a:ext cx="6326100" cy="53442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800"/>
              <a:buFont typeface="Arial"/>
              <a:buNone/>
            </a:pPr>
            <a:r>
              <a:rPr b="1" lang="en-US" sz="1800"/>
              <a:t>Respond:- </a:t>
            </a:r>
            <a:r>
              <a:rPr lang="en-US" sz="1800"/>
              <a:t>Dear God, make us generous and loving so that we will always help people in need the way Jesus told us to. Help us remember that when we see people in need, we are also seeing and helping you, Jesus. Amen.</a:t>
            </a:r>
            <a:endParaRPr sz="1800"/>
          </a:p>
          <a:p>
            <a:pPr indent="0" lvl="0" marL="0" rtl="0" algn="l">
              <a:lnSpc>
                <a:spcPct val="100000"/>
              </a:lnSpc>
              <a:spcBef>
                <a:spcPts val="0"/>
              </a:spcBef>
              <a:spcAft>
                <a:spcPts val="0"/>
              </a:spcAft>
              <a:buClr>
                <a:schemeClr val="dk1"/>
              </a:buClr>
              <a:buSzPts val="1800"/>
              <a:buFont typeface="Arial"/>
              <a:buNone/>
            </a:pPr>
            <a:r>
              <a:t/>
            </a:r>
            <a:endParaRPr sz="1800"/>
          </a:p>
          <a:p>
            <a:pPr indent="0" lvl="0" marL="0" rtl="0" algn="l">
              <a:lnSpc>
                <a:spcPct val="100000"/>
              </a:lnSpc>
              <a:spcBef>
                <a:spcPts val="0"/>
              </a:spcBef>
              <a:spcAft>
                <a:spcPts val="0"/>
              </a:spcAft>
              <a:buClr>
                <a:schemeClr val="dk1"/>
              </a:buClr>
              <a:buSzPts val="1800"/>
              <a:buFont typeface="Arial"/>
              <a:buNone/>
            </a:pPr>
            <a:r>
              <a:rPr b="1" lang="en-US" sz="1800"/>
              <a:t>Go Forth:  </a:t>
            </a:r>
            <a:r>
              <a:rPr lang="en-US" sz="1800">
                <a:solidFill>
                  <a:srgbClr val="3A3A3A"/>
                </a:solidFill>
                <a:highlight>
                  <a:srgbClr val="FFFFFF"/>
                </a:highlight>
              </a:rPr>
              <a:t>Look for ways that we can help others around us, and in so doing, remember that we are also helping God. We can continue to do this through all of our groups.</a:t>
            </a:r>
            <a:endParaRPr sz="1800">
              <a:solidFill>
                <a:srgbClr val="3A3A3A"/>
              </a:solidFill>
              <a:highlight>
                <a:srgbClr val="FFFFFF"/>
              </a:highlight>
            </a:endParaRPr>
          </a:p>
          <a:p>
            <a:pPr indent="0" lvl="0" marL="0" rtl="0" algn="l">
              <a:lnSpc>
                <a:spcPct val="100000"/>
              </a:lnSpc>
              <a:spcBef>
                <a:spcPts val="0"/>
              </a:spcBef>
              <a:spcAft>
                <a:spcPts val="0"/>
              </a:spcAft>
              <a:buClr>
                <a:schemeClr val="dk1"/>
              </a:buClr>
              <a:buSzPts val="1800"/>
              <a:buFont typeface="Arial"/>
              <a:buNone/>
            </a:pPr>
            <a:r>
              <a:t/>
            </a:r>
            <a:endParaRPr sz="1800">
              <a:solidFill>
                <a:srgbClr val="3A3A3A"/>
              </a:solidFill>
              <a:highlight>
                <a:srgbClr val="FFFFFF"/>
              </a:highlight>
            </a:endParaRPr>
          </a:p>
          <a:p>
            <a:pPr indent="0" lvl="0" marL="0" rtl="0" algn="l">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Thank</a:t>
            </a:r>
            <a:r>
              <a:rPr b="1" lang="en-US" sz="1800">
                <a:solidFill>
                  <a:srgbClr val="3A3A3A"/>
                </a:solidFill>
                <a:highlight>
                  <a:srgbClr val="FFFFFF"/>
                </a:highlight>
              </a:rPr>
              <a:t> you to all our groups, you are truly doing what Jesus asks us to do and you should be very proud of your commitment and </a:t>
            </a:r>
            <a:r>
              <a:rPr b="1" lang="en-US" sz="1800">
                <a:solidFill>
                  <a:srgbClr val="3A3A3A"/>
                </a:solidFill>
                <a:highlight>
                  <a:srgbClr val="FFFFFF"/>
                </a:highlight>
              </a:rPr>
              <a:t>the</a:t>
            </a:r>
            <a:r>
              <a:rPr b="1" lang="en-US" sz="1800">
                <a:solidFill>
                  <a:srgbClr val="3A3A3A"/>
                </a:solidFill>
                <a:highlight>
                  <a:srgbClr val="FFFFFF"/>
                </a:highlight>
              </a:rPr>
              <a:t> work you do.</a:t>
            </a:r>
            <a:endParaRPr b="1" sz="1800">
              <a:solidFill>
                <a:srgbClr val="3A3A3A"/>
              </a:solidFill>
              <a:highlight>
                <a:srgbClr val="FFFFFF"/>
              </a:highlight>
            </a:endParaRPr>
          </a:p>
          <a:p>
            <a:pPr indent="0" lvl="0" marL="0" rtl="0" algn="l">
              <a:lnSpc>
                <a:spcPct val="100000"/>
              </a:lnSpc>
              <a:spcBef>
                <a:spcPts val="0"/>
              </a:spcBef>
              <a:spcAft>
                <a:spcPts val="0"/>
              </a:spcAft>
              <a:buClr>
                <a:schemeClr val="dk1"/>
              </a:buClr>
              <a:buSzPts val="1800"/>
              <a:buFont typeface="Arial"/>
              <a:buNone/>
            </a:pPr>
            <a:r>
              <a:t/>
            </a:r>
            <a:endParaRPr b="1" sz="1800">
              <a:solidFill>
                <a:srgbClr val="3A3A3A"/>
              </a:solidFill>
              <a:highlight>
                <a:srgbClr val="FFFFFF"/>
              </a:highlight>
            </a:endParaRPr>
          </a:p>
          <a:p>
            <a:pPr indent="0" lvl="0" marL="0" rtl="0" algn="ctr">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Mini Vinnies</a:t>
            </a:r>
            <a:endParaRPr b="1" sz="1800">
              <a:solidFill>
                <a:srgbClr val="3A3A3A"/>
              </a:solidFill>
              <a:highlight>
                <a:srgbClr val="FFFFFF"/>
              </a:highlight>
            </a:endParaRPr>
          </a:p>
          <a:p>
            <a:pPr indent="0" lvl="0" marL="0" rtl="0" algn="ctr">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Laudato Si</a:t>
            </a:r>
            <a:endParaRPr b="1" sz="1800">
              <a:solidFill>
                <a:srgbClr val="3A3A3A"/>
              </a:solidFill>
              <a:highlight>
                <a:srgbClr val="FFFFFF"/>
              </a:highlight>
            </a:endParaRPr>
          </a:p>
          <a:p>
            <a:pPr indent="0" lvl="0" marL="0" rtl="0" algn="ctr">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Legion of Mary</a:t>
            </a:r>
            <a:endParaRPr b="1" sz="1800">
              <a:solidFill>
                <a:srgbClr val="3A3A3A"/>
              </a:solidFill>
              <a:highlight>
                <a:srgbClr val="FFFFFF"/>
              </a:highlight>
            </a:endParaRPr>
          </a:p>
          <a:p>
            <a:pPr indent="0" lvl="0" marL="0" rtl="0" algn="ctr">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Justice Group</a:t>
            </a:r>
            <a:endParaRPr b="1" sz="1800">
              <a:solidFill>
                <a:srgbClr val="3A3A3A"/>
              </a:solidFill>
              <a:highlight>
                <a:srgbClr val="FFFFFF"/>
              </a:highlight>
            </a:endParaRPr>
          </a:p>
          <a:p>
            <a:pPr indent="0" lvl="0" marL="0" rtl="0" algn="ctr">
              <a:lnSpc>
                <a:spcPct val="100000"/>
              </a:lnSpc>
              <a:spcBef>
                <a:spcPts val="0"/>
              </a:spcBef>
              <a:spcAft>
                <a:spcPts val="0"/>
              </a:spcAft>
              <a:buClr>
                <a:schemeClr val="dk1"/>
              </a:buClr>
              <a:buSzPts val="1800"/>
              <a:buFont typeface="Arial"/>
              <a:buNone/>
            </a:pPr>
            <a:r>
              <a:rPr b="1" lang="en-US" sz="1800">
                <a:solidFill>
                  <a:srgbClr val="3A3A3A"/>
                </a:solidFill>
                <a:highlight>
                  <a:srgbClr val="FFFFFF"/>
                </a:highlight>
              </a:rPr>
              <a:t>Prayer Leaders</a:t>
            </a:r>
            <a:endParaRPr b="1" sz="1800">
              <a:solidFill>
                <a:srgbClr val="3A3A3A"/>
              </a:solidFill>
              <a:highlight>
                <a:srgbClr val="FFFFFF"/>
              </a:highlight>
            </a:endParaRPr>
          </a:p>
        </p:txBody>
      </p:sp>
      <p:sp>
        <p:nvSpPr>
          <p:cNvPr id="55" name="Google Shape;55;g29d1a8644e0_0_14"/>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56" name="Google Shape;56;g29d1a8644e0_0_14"/>
          <p:cNvSpPr/>
          <p:nvPr/>
        </p:nvSpPr>
        <p:spPr>
          <a:xfrm>
            <a:off x="-276" y="6525344"/>
            <a:ext cx="9144000" cy="332700"/>
          </a:xfrm>
          <a:prstGeom prst="rect">
            <a:avLst/>
          </a:prstGeom>
          <a:solidFill>
            <a:srgbClr val="00B05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 it to the full”</a:t>
            </a:r>
            <a:endParaRPr b="0" i="0" sz="1800" u="none" cap="none" strike="noStrike">
              <a:solidFill>
                <a:schemeClr val="lt1"/>
              </a:solidFill>
              <a:latin typeface="Calibri"/>
              <a:ea typeface="Calibri"/>
              <a:cs typeface="Calibri"/>
              <a:sym typeface="Calibri"/>
            </a:endParaRPr>
          </a:p>
        </p:txBody>
      </p:sp>
      <p:pic>
        <p:nvPicPr>
          <p:cNvPr id="57" name="Google Shape;57;g29d1a8644e0_0_14"/>
          <p:cNvPicPr preferRelativeResize="0"/>
          <p:nvPr/>
        </p:nvPicPr>
        <p:blipFill>
          <a:blip r:embed="rId3">
            <a:alphaModFix/>
          </a:blip>
          <a:stretch>
            <a:fillRect/>
          </a:stretch>
        </p:blipFill>
        <p:spPr>
          <a:xfrm>
            <a:off x="319313" y="1091688"/>
            <a:ext cx="1685290" cy="1904862"/>
          </a:xfrm>
          <a:prstGeom prst="rect">
            <a:avLst/>
          </a:prstGeom>
          <a:noFill/>
          <a:ln>
            <a:noFill/>
          </a:ln>
        </p:spPr>
      </p:pic>
      <p:pic>
        <p:nvPicPr>
          <p:cNvPr id="58" name="Google Shape;58;g29d1a8644e0_0_14"/>
          <p:cNvPicPr preferRelativeResize="0"/>
          <p:nvPr/>
        </p:nvPicPr>
        <p:blipFill>
          <a:blip r:embed="rId4">
            <a:alphaModFix/>
          </a:blip>
          <a:stretch>
            <a:fillRect/>
          </a:stretch>
        </p:blipFill>
        <p:spPr>
          <a:xfrm>
            <a:off x="352376" y="4911175"/>
            <a:ext cx="1619175" cy="1569450"/>
          </a:xfrm>
          <a:prstGeom prst="rect">
            <a:avLst/>
          </a:prstGeom>
          <a:noFill/>
          <a:ln>
            <a:noFill/>
          </a:ln>
        </p:spPr>
      </p:pic>
      <p:pic>
        <p:nvPicPr>
          <p:cNvPr id="59" name="Google Shape;59;g29d1a8644e0_0_14"/>
          <p:cNvPicPr preferRelativeResize="0"/>
          <p:nvPr/>
        </p:nvPicPr>
        <p:blipFill>
          <a:blip r:embed="rId5">
            <a:alphaModFix/>
          </a:blip>
          <a:stretch>
            <a:fillRect/>
          </a:stretch>
        </p:blipFill>
        <p:spPr>
          <a:xfrm>
            <a:off x="-264" y="3165325"/>
            <a:ext cx="2590800" cy="1455700"/>
          </a:xfrm>
          <a:prstGeom prst="rect">
            <a:avLst/>
          </a:prstGeom>
          <a:noFill/>
          <a:ln>
            <a:noFill/>
          </a:ln>
        </p:spPr>
      </p:pic>
      <p:pic>
        <p:nvPicPr>
          <p:cNvPr id="60" name="Google Shape;60;g29d1a8644e0_0_14"/>
          <p:cNvPicPr preferRelativeResize="0"/>
          <p:nvPr/>
        </p:nvPicPr>
        <p:blipFill>
          <a:blip r:embed="rId3">
            <a:alphaModFix/>
          </a:blip>
          <a:stretch>
            <a:fillRect/>
          </a:stretch>
        </p:blipFill>
        <p:spPr>
          <a:xfrm>
            <a:off x="319313" y="1091688"/>
            <a:ext cx="1685290" cy="1904862"/>
          </a:xfrm>
          <a:prstGeom prst="rect">
            <a:avLst/>
          </a:prstGeom>
          <a:noFill/>
          <a:ln>
            <a:noFill/>
          </a:ln>
        </p:spPr>
      </p:pic>
      <p:pic>
        <p:nvPicPr>
          <p:cNvPr id="61" name="Google Shape;61;g29d1a8644e0_0_14"/>
          <p:cNvPicPr preferRelativeResize="0"/>
          <p:nvPr/>
        </p:nvPicPr>
        <p:blipFill>
          <a:blip r:embed="rId5">
            <a:alphaModFix/>
          </a:blip>
          <a:stretch>
            <a:fillRect/>
          </a:stretch>
        </p:blipFill>
        <p:spPr>
          <a:xfrm>
            <a:off x="152136" y="3317725"/>
            <a:ext cx="2590800" cy="1455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pic>
        <p:nvPicPr>
          <p:cNvPr descr="A close up of a candle&#10;&#10;Description automatically generated" id="67" name="Google Shape;67;g299d1bdfb88_0_203"/>
          <p:cNvPicPr preferRelativeResize="0"/>
          <p:nvPr/>
        </p:nvPicPr>
        <p:blipFill rotWithShape="1">
          <a:blip r:embed="rId3">
            <a:alphaModFix/>
          </a:blip>
          <a:srcRect b="0" l="0" r="0" t="0"/>
          <a:stretch/>
        </p:blipFill>
        <p:spPr>
          <a:xfrm>
            <a:off x="0" y="1"/>
            <a:ext cx="9144000" cy="6858000"/>
          </a:xfrm>
          <a:prstGeom prst="rect">
            <a:avLst/>
          </a:prstGeom>
          <a:noFill/>
          <a:ln>
            <a:noFill/>
          </a:ln>
        </p:spPr>
      </p:pic>
      <p:sp>
        <p:nvSpPr>
          <p:cNvPr id="68" name="Google Shape;68;g299d1bdfb88_0_203"/>
          <p:cNvSpPr txBox="1"/>
          <p:nvPr/>
        </p:nvSpPr>
        <p:spPr>
          <a:xfrm>
            <a:off x="74850" y="419250"/>
            <a:ext cx="54534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700">
                <a:solidFill>
                  <a:schemeClr val="lt1"/>
                </a:solidFill>
                <a:latin typeface="Roboto"/>
                <a:ea typeface="Roboto"/>
                <a:cs typeface="Roboto"/>
                <a:sym typeface="Roboto"/>
              </a:rPr>
              <a:t>“</a:t>
            </a:r>
            <a:r>
              <a:rPr lang="en-US" sz="1700">
                <a:solidFill>
                  <a:schemeClr val="lt1"/>
                </a:solidFill>
                <a:latin typeface="Roboto"/>
                <a:ea typeface="Roboto"/>
                <a:cs typeface="Roboto"/>
                <a:sym typeface="Roboto"/>
              </a:rPr>
              <a:t>‘Truly I tell you, just as you did not do it to one of the least of these, you did not do it to me.”</a:t>
            </a:r>
            <a:endParaRPr sz="19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g299d1bdfb88_0_87"/>
          <p:cNvSpPr/>
          <p:nvPr/>
        </p:nvSpPr>
        <p:spPr>
          <a:xfrm>
            <a:off x="-275" y="300"/>
            <a:ext cx="9207900" cy="1091400"/>
          </a:xfrm>
          <a:prstGeom prst="rect">
            <a:avLst/>
          </a:prstGeom>
          <a:solidFill>
            <a:srgbClr val="00B05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Christ the King</a:t>
            </a:r>
            <a:endParaRPr sz="3600" u="sng">
              <a:solidFill>
                <a:schemeClr val="lt1"/>
              </a:solidFill>
              <a:latin typeface="Calibri"/>
              <a:ea typeface="Calibri"/>
              <a:cs typeface="Calibri"/>
              <a:sym typeface="Calibri"/>
            </a:endParaRPr>
          </a:p>
        </p:txBody>
      </p:sp>
      <p:sp>
        <p:nvSpPr>
          <p:cNvPr id="74" name="Google Shape;74;g299d1bdfb88_0_87"/>
          <p:cNvSpPr txBox="1"/>
          <p:nvPr>
            <p:ph idx="1" type="body"/>
          </p:nvPr>
        </p:nvSpPr>
        <p:spPr>
          <a:xfrm>
            <a:off x="2590800" y="1091700"/>
            <a:ext cx="6486300" cy="5095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b="1" lang="en-US" sz="2000"/>
              <a:t>Gather:- </a:t>
            </a:r>
            <a:r>
              <a:rPr lang="en-US" sz="2000"/>
              <a:t>As we gather, let us make the sign of the cross. Yesterday, we heard </a:t>
            </a:r>
            <a:r>
              <a:rPr lang="en-US" sz="2000"/>
              <a:t>the</a:t>
            </a:r>
            <a:r>
              <a:rPr lang="en-US" sz="2000"/>
              <a:t> first part of Jesus’ parable  of </a:t>
            </a:r>
            <a:r>
              <a:rPr lang="en-US" sz="2000"/>
              <a:t>the</a:t>
            </a:r>
            <a:r>
              <a:rPr lang="en-US" sz="2000"/>
              <a:t> Sheep and </a:t>
            </a:r>
            <a:r>
              <a:rPr lang="en-US" sz="2000"/>
              <a:t>the</a:t>
            </a:r>
            <a:r>
              <a:rPr lang="en-US" sz="2000"/>
              <a:t> goats, </a:t>
            </a:r>
            <a:r>
              <a:rPr lang="en-US" sz="2000"/>
              <a:t>what</a:t>
            </a:r>
            <a:r>
              <a:rPr lang="en-US" sz="2000"/>
              <a:t> did those on </a:t>
            </a:r>
            <a:r>
              <a:rPr lang="en-US" sz="2000"/>
              <a:t>the</a:t>
            </a:r>
            <a:r>
              <a:rPr lang="en-US" sz="2000"/>
              <a:t> </a:t>
            </a:r>
            <a:r>
              <a:rPr lang="en-US" sz="2000"/>
              <a:t>left</a:t>
            </a:r>
            <a:r>
              <a:rPr lang="en-US" sz="2000"/>
              <a:t> do?  Let’s find out, listen to the rest of </a:t>
            </a:r>
            <a:r>
              <a:rPr lang="en-US" sz="2000"/>
              <a:t>the</a:t>
            </a:r>
            <a:r>
              <a:rPr lang="en-US" sz="2000"/>
              <a:t> parable. As you  </a:t>
            </a:r>
            <a:r>
              <a:rPr lang="en-US" sz="2000"/>
              <a:t>listen</a:t>
            </a:r>
            <a:r>
              <a:rPr lang="en-US" sz="2000"/>
              <a:t> think about the carefully.  What didn’t they </a:t>
            </a:r>
            <a:r>
              <a:rPr lang="en-US" sz="2000"/>
              <a:t>understand</a:t>
            </a:r>
            <a:r>
              <a:rPr lang="en-US" sz="2000"/>
              <a:t>? </a:t>
            </a:r>
            <a:endParaRPr sz="2000"/>
          </a:p>
          <a:p>
            <a:pPr indent="0" lvl="0" marL="0" rtl="0" algn="l">
              <a:lnSpc>
                <a:spcPct val="100000"/>
              </a:lnSpc>
              <a:spcBef>
                <a:spcPts val="0"/>
              </a:spcBef>
              <a:spcAft>
                <a:spcPts val="0"/>
              </a:spcAft>
              <a:buSzPts val="1800"/>
              <a:buNone/>
            </a:pPr>
            <a:r>
              <a:rPr b="1" lang="en-US" sz="2000"/>
              <a:t>Listen:- </a:t>
            </a:r>
            <a:r>
              <a:rPr b="1" i="1" lang="en-US" sz="2000"/>
              <a:t>“</a:t>
            </a:r>
            <a:r>
              <a:rPr lang="en-US" sz="2000">
                <a:highlight>
                  <a:srgbClr val="FFFFFF"/>
                </a:highlight>
              </a:rPr>
              <a:t>For I was hungry and you gave me no food, I was thirsty and you gave me nothing to drink, </a:t>
            </a:r>
            <a:r>
              <a:rPr b="1" lang="en-US" sz="2000">
                <a:highlight>
                  <a:srgbClr val="FFFFFF"/>
                </a:highlight>
              </a:rPr>
              <a:t> </a:t>
            </a:r>
            <a:r>
              <a:rPr lang="en-US" sz="2000">
                <a:highlight>
                  <a:srgbClr val="FFFFFF"/>
                </a:highlight>
              </a:rPr>
              <a:t>I was a stranger and you did not welcome me, naked and you did not give me clothing, sick and in prison and you did not visit me.’ </a:t>
            </a:r>
            <a:r>
              <a:rPr b="1" lang="en-US" sz="2000">
                <a:highlight>
                  <a:srgbClr val="FFFFFF"/>
                </a:highlight>
              </a:rPr>
              <a:t> </a:t>
            </a:r>
            <a:r>
              <a:rPr lang="en-US" sz="2000">
                <a:highlight>
                  <a:srgbClr val="FFFFFF"/>
                </a:highlight>
              </a:rPr>
              <a:t>Then they also will answer, ‘Lord, when was it that we saw you hungry or thirsty or a stranger or naked or sick or in prison, and did not take care of you?’ </a:t>
            </a:r>
            <a:r>
              <a:rPr b="1" lang="en-US" sz="2000">
                <a:highlight>
                  <a:srgbClr val="FFFFFF"/>
                </a:highlight>
              </a:rPr>
              <a:t> </a:t>
            </a:r>
            <a:r>
              <a:rPr lang="en-US" sz="2000">
                <a:highlight>
                  <a:srgbClr val="FFFFFF"/>
                </a:highlight>
              </a:rPr>
              <a:t>Then he will answer them, </a:t>
            </a:r>
            <a:r>
              <a:rPr b="1" lang="en-US" sz="2000">
                <a:highlight>
                  <a:srgbClr val="FFFFFF"/>
                </a:highlight>
              </a:rPr>
              <a:t>‘Truly I tell you, just as you did not do it to one of the least of these, you did not do it to me.’</a:t>
            </a:r>
            <a:endParaRPr b="1" sz="2000">
              <a:highlight>
                <a:srgbClr val="FFFFFF"/>
              </a:highlight>
            </a:endParaRPr>
          </a:p>
          <a:p>
            <a:pPr indent="0" lvl="0" marL="0" rtl="0" algn="l">
              <a:lnSpc>
                <a:spcPct val="100000"/>
              </a:lnSpc>
              <a:spcBef>
                <a:spcPts val="0"/>
              </a:spcBef>
              <a:spcAft>
                <a:spcPts val="0"/>
              </a:spcAft>
              <a:buSzPts val="1800"/>
              <a:buNone/>
            </a:pPr>
            <a:r>
              <a:t/>
            </a:r>
            <a:endParaRPr b="1" sz="2000">
              <a:highlight>
                <a:srgbClr val="FFFFFF"/>
              </a:highlight>
            </a:endParaRPr>
          </a:p>
          <a:p>
            <a:pPr indent="0" lvl="0" marL="0" rtl="0" algn="l">
              <a:lnSpc>
                <a:spcPct val="100000"/>
              </a:lnSpc>
              <a:spcBef>
                <a:spcPts val="0"/>
              </a:spcBef>
              <a:spcAft>
                <a:spcPts val="0"/>
              </a:spcAft>
              <a:buSzPts val="1800"/>
              <a:buNone/>
            </a:pPr>
            <a:r>
              <a:rPr i="1" lang="en-US" sz="2000">
                <a:highlight>
                  <a:srgbClr val="FFFFFF"/>
                </a:highlight>
              </a:rPr>
              <a:t>If they knew it was Jesus they would have helped?  What does this tell us about these people?</a:t>
            </a:r>
            <a:endParaRPr i="1" sz="2000">
              <a:highlight>
                <a:srgbClr val="FFFFFF"/>
              </a:highlight>
            </a:endParaRPr>
          </a:p>
          <a:p>
            <a:pPr indent="0" lvl="0" marL="0" rtl="0" algn="l">
              <a:lnSpc>
                <a:spcPct val="100000"/>
              </a:lnSpc>
              <a:spcBef>
                <a:spcPts val="0"/>
              </a:spcBef>
              <a:spcAft>
                <a:spcPts val="0"/>
              </a:spcAft>
              <a:buSzPts val="1800"/>
              <a:buNone/>
            </a:pPr>
            <a:r>
              <a:t/>
            </a:r>
            <a:endParaRPr sz="2000"/>
          </a:p>
        </p:txBody>
      </p:sp>
      <p:sp>
        <p:nvSpPr>
          <p:cNvPr id="75" name="Google Shape;75;g299d1bdfb88_0_87"/>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76" name="Google Shape;76;g299d1bdfb88_0_87"/>
          <p:cNvSpPr/>
          <p:nvPr/>
        </p:nvSpPr>
        <p:spPr>
          <a:xfrm>
            <a:off x="-276" y="6525344"/>
            <a:ext cx="9144000" cy="332700"/>
          </a:xfrm>
          <a:prstGeom prst="rect">
            <a:avLst/>
          </a:prstGeom>
          <a:solidFill>
            <a:srgbClr val="00B05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have it to the full”</a:t>
            </a:r>
            <a:endParaRPr b="0" i="0" sz="1800" u="none" cap="none" strike="noStrike">
              <a:solidFill>
                <a:schemeClr val="lt1"/>
              </a:solidFill>
              <a:latin typeface="Calibri"/>
              <a:ea typeface="Calibri"/>
              <a:cs typeface="Calibri"/>
              <a:sym typeface="Calibri"/>
            </a:endParaRPr>
          </a:p>
        </p:txBody>
      </p:sp>
      <p:pic>
        <p:nvPicPr>
          <p:cNvPr id="77" name="Google Shape;77;g299d1bdfb88_0_87"/>
          <p:cNvPicPr preferRelativeResize="0"/>
          <p:nvPr/>
        </p:nvPicPr>
        <p:blipFill>
          <a:blip r:embed="rId3">
            <a:alphaModFix/>
          </a:blip>
          <a:stretch>
            <a:fillRect/>
          </a:stretch>
        </p:blipFill>
        <p:spPr>
          <a:xfrm>
            <a:off x="452475" y="1091688"/>
            <a:ext cx="1685290" cy="1904862"/>
          </a:xfrm>
          <a:prstGeom prst="rect">
            <a:avLst/>
          </a:prstGeom>
          <a:noFill/>
          <a:ln>
            <a:noFill/>
          </a:ln>
        </p:spPr>
      </p:pic>
      <p:pic>
        <p:nvPicPr>
          <p:cNvPr id="78" name="Google Shape;78;g299d1bdfb88_0_87"/>
          <p:cNvPicPr preferRelativeResize="0"/>
          <p:nvPr/>
        </p:nvPicPr>
        <p:blipFill>
          <a:blip r:embed="rId4">
            <a:alphaModFix/>
          </a:blip>
          <a:stretch>
            <a:fillRect/>
          </a:stretch>
        </p:blipFill>
        <p:spPr>
          <a:xfrm>
            <a:off x="74611" y="2996175"/>
            <a:ext cx="2590800" cy="1455700"/>
          </a:xfrm>
          <a:prstGeom prst="rect">
            <a:avLst/>
          </a:prstGeom>
          <a:noFill/>
          <a:ln>
            <a:noFill/>
          </a:ln>
        </p:spPr>
      </p:pic>
      <p:pic>
        <p:nvPicPr>
          <p:cNvPr id="79" name="Google Shape;79;g299d1bdfb88_0_87"/>
          <p:cNvPicPr preferRelativeResize="0"/>
          <p:nvPr/>
        </p:nvPicPr>
        <p:blipFill>
          <a:blip r:embed="rId5">
            <a:alphaModFix/>
          </a:blip>
          <a:stretch>
            <a:fillRect/>
          </a:stretch>
        </p:blipFill>
        <p:spPr>
          <a:xfrm>
            <a:off x="352376" y="4786975"/>
            <a:ext cx="1619175" cy="15694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29d1a8644e0_0_33"/>
          <p:cNvSpPr/>
          <p:nvPr/>
        </p:nvSpPr>
        <p:spPr>
          <a:xfrm>
            <a:off x="-275" y="300"/>
            <a:ext cx="9207900" cy="1091400"/>
          </a:xfrm>
          <a:prstGeom prst="rect">
            <a:avLst/>
          </a:prstGeom>
          <a:solidFill>
            <a:srgbClr val="00B05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Christ the King</a:t>
            </a:r>
            <a:endParaRPr sz="3600" u="sng">
              <a:solidFill>
                <a:schemeClr val="lt1"/>
              </a:solidFill>
              <a:latin typeface="Calibri"/>
              <a:ea typeface="Calibri"/>
              <a:cs typeface="Calibri"/>
              <a:sym typeface="Calibri"/>
            </a:endParaRPr>
          </a:p>
        </p:txBody>
      </p:sp>
      <p:sp>
        <p:nvSpPr>
          <p:cNvPr id="85" name="Google Shape;85;g29d1a8644e0_0_33"/>
          <p:cNvSpPr txBox="1"/>
          <p:nvPr>
            <p:ph idx="1" type="body"/>
          </p:nvPr>
        </p:nvSpPr>
        <p:spPr>
          <a:xfrm>
            <a:off x="2590800" y="1091700"/>
            <a:ext cx="6486300" cy="5095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b="1" lang="en-US" sz="2000"/>
              <a:t>Respond:- Let us pray, </a:t>
            </a:r>
            <a:r>
              <a:rPr lang="en-US" sz="2000">
                <a:highlight>
                  <a:srgbClr val="FFFFFF"/>
                </a:highlight>
              </a:rPr>
              <a:t>Jesus, our shepherd, we are pleased to be called your sheep because we love you and want to follow your ways. Help us to be kind and loving to anyone in need – the poor, the hungry, the sad, the lonely, and those who are in prison or are sick – just like you showed us when you were on earth. H</a:t>
            </a:r>
            <a:r>
              <a:rPr lang="en-US" sz="2000"/>
              <a:t>elp us to show love for others as you show love for us. Amen</a:t>
            </a:r>
            <a:endParaRPr sz="2000">
              <a:highlight>
                <a:srgbClr val="FFFFFF"/>
              </a:highlight>
            </a:endParaRPr>
          </a:p>
          <a:p>
            <a:pPr indent="0" lvl="0" marL="0" rtl="0" algn="l">
              <a:lnSpc>
                <a:spcPct val="100000"/>
              </a:lnSpc>
              <a:spcBef>
                <a:spcPts val="0"/>
              </a:spcBef>
              <a:spcAft>
                <a:spcPts val="0"/>
              </a:spcAft>
              <a:buSzPts val="1800"/>
              <a:buNone/>
            </a:pPr>
            <a:r>
              <a:rPr b="1" lang="en-US" sz="2000"/>
              <a:t>Go Forth:- </a:t>
            </a:r>
            <a:r>
              <a:rPr lang="en-US" sz="2000"/>
              <a:t>Remember to help everyone, and continue your good work in your groups as we put our faith into action and show love of God through our love and care of </a:t>
            </a:r>
            <a:r>
              <a:rPr lang="en-US" sz="2000"/>
              <a:t>others</a:t>
            </a:r>
            <a:r>
              <a:rPr lang="en-US" sz="2000"/>
              <a:t>.  We </a:t>
            </a:r>
            <a:r>
              <a:rPr lang="en-US" sz="2000"/>
              <a:t>remember</a:t>
            </a:r>
            <a:r>
              <a:rPr lang="en-US" sz="2000"/>
              <a:t> that all your children are the same and are all deserving of help.</a:t>
            </a:r>
            <a:endParaRPr sz="2000"/>
          </a:p>
        </p:txBody>
      </p:sp>
      <p:sp>
        <p:nvSpPr>
          <p:cNvPr id="86" name="Google Shape;86;g29d1a8644e0_0_33"/>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87" name="Google Shape;87;g29d1a8644e0_0_33"/>
          <p:cNvSpPr/>
          <p:nvPr/>
        </p:nvSpPr>
        <p:spPr>
          <a:xfrm>
            <a:off x="-276" y="6525344"/>
            <a:ext cx="9144000" cy="332700"/>
          </a:xfrm>
          <a:prstGeom prst="rect">
            <a:avLst/>
          </a:prstGeom>
          <a:solidFill>
            <a:srgbClr val="00B05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have it to the full”</a:t>
            </a:r>
            <a:endParaRPr b="0" i="0" sz="1800" u="none" cap="none" strike="noStrike">
              <a:solidFill>
                <a:schemeClr val="lt1"/>
              </a:solidFill>
              <a:latin typeface="Calibri"/>
              <a:ea typeface="Calibri"/>
              <a:cs typeface="Calibri"/>
              <a:sym typeface="Calibri"/>
            </a:endParaRPr>
          </a:p>
        </p:txBody>
      </p:sp>
      <p:pic>
        <p:nvPicPr>
          <p:cNvPr id="88" name="Google Shape;88;g29d1a8644e0_0_33"/>
          <p:cNvPicPr preferRelativeResize="0"/>
          <p:nvPr/>
        </p:nvPicPr>
        <p:blipFill>
          <a:blip r:embed="rId3">
            <a:alphaModFix/>
          </a:blip>
          <a:stretch>
            <a:fillRect/>
          </a:stretch>
        </p:blipFill>
        <p:spPr>
          <a:xfrm>
            <a:off x="452475" y="1091688"/>
            <a:ext cx="1685290" cy="1904862"/>
          </a:xfrm>
          <a:prstGeom prst="rect">
            <a:avLst/>
          </a:prstGeom>
          <a:noFill/>
          <a:ln>
            <a:noFill/>
          </a:ln>
        </p:spPr>
      </p:pic>
      <p:pic>
        <p:nvPicPr>
          <p:cNvPr id="89" name="Google Shape;89;g29d1a8644e0_0_33"/>
          <p:cNvPicPr preferRelativeResize="0"/>
          <p:nvPr/>
        </p:nvPicPr>
        <p:blipFill>
          <a:blip r:embed="rId4">
            <a:alphaModFix/>
          </a:blip>
          <a:stretch>
            <a:fillRect/>
          </a:stretch>
        </p:blipFill>
        <p:spPr>
          <a:xfrm>
            <a:off x="74611" y="2996175"/>
            <a:ext cx="2590800" cy="1455700"/>
          </a:xfrm>
          <a:prstGeom prst="rect">
            <a:avLst/>
          </a:prstGeom>
          <a:noFill/>
          <a:ln>
            <a:noFill/>
          </a:ln>
        </p:spPr>
      </p:pic>
      <p:pic>
        <p:nvPicPr>
          <p:cNvPr id="90" name="Google Shape;90;g29d1a8644e0_0_33"/>
          <p:cNvPicPr preferRelativeResize="0"/>
          <p:nvPr/>
        </p:nvPicPr>
        <p:blipFill>
          <a:blip r:embed="rId5">
            <a:alphaModFix/>
          </a:blip>
          <a:stretch>
            <a:fillRect/>
          </a:stretch>
        </p:blipFill>
        <p:spPr>
          <a:xfrm>
            <a:off x="352376" y="4786975"/>
            <a:ext cx="1619175" cy="15694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descr="A close up of a candle&#10;&#10;Description automatically generated" id="96" name="Google Shape;96;g299d1bdfb88_0_208"/>
          <p:cNvPicPr preferRelativeResize="0"/>
          <p:nvPr/>
        </p:nvPicPr>
        <p:blipFill rotWithShape="1">
          <a:blip r:embed="rId3">
            <a:alphaModFix/>
          </a:blip>
          <a:srcRect b="0" l="0" r="0" t="0"/>
          <a:stretch/>
        </p:blipFill>
        <p:spPr>
          <a:xfrm>
            <a:off x="0" y="1"/>
            <a:ext cx="9144000" cy="6858000"/>
          </a:xfrm>
          <a:prstGeom prst="rect">
            <a:avLst/>
          </a:prstGeom>
          <a:noFill/>
          <a:ln>
            <a:noFill/>
          </a:ln>
        </p:spPr>
      </p:pic>
      <p:sp>
        <p:nvSpPr>
          <p:cNvPr id="97" name="Google Shape;97;g299d1bdfb88_0_208"/>
          <p:cNvSpPr txBox="1"/>
          <p:nvPr/>
        </p:nvSpPr>
        <p:spPr>
          <a:xfrm>
            <a:off x="179675" y="299500"/>
            <a:ext cx="4584900" cy="16008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b="1" lang="en-US" sz="1900">
                <a:solidFill>
                  <a:schemeClr val="dk1"/>
                </a:solidFill>
                <a:latin typeface="Calibri"/>
                <a:ea typeface="Calibri"/>
                <a:cs typeface="Calibri"/>
                <a:sym typeface="Calibri"/>
              </a:rPr>
              <a:t>“</a:t>
            </a:r>
            <a:r>
              <a:rPr i="1" lang="en-US" sz="2300">
                <a:solidFill>
                  <a:schemeClr val="lt1"/>
                </a:solidFill>
                <a:latin typeface="Calibri"/>
                <a:ea typeface="Calibri"/>
                <a:cs typeface="Calibri"/>
                <a:sym typeface="Calibri"/>
              </a:rPr>
              <a:t>Be alert, stand firm in the faith, be brave, be strong. Do all your work in love.” 1 Corinthians 16:10-11</a:t>
            </a:r>
            <a:endParaRPr i="1" sz="2300">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g29d88f8e437_0_1"/>
          <p:cNvPicPr preferRelativeResize="0"/>
          <p:nvPr/>
        </p:nvPicPr>
        <p:blipFill>
          <a:blip r:embed="rId3">
            <a:alphaModFix/>
          </a:blip>
          <a:stretch>
            <a:fillRect/>
          </a:stretch>
        </p:blipFill>
        <p:spPr>
          <a:xfrm>
            <a:off x="0" y="77525"/>
            <a:ext cx="9143997" cy="685799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g29d88f8e437_0_6"/>
          <p:cNvSpPr/>
          <p:nvPr/>
        </p:nvSpPr>
        <p:spPr>
          <a:xfrm>
            <a:off x="-275" y="300"/>
            <a:ext cx="9207900" cy="1091400"/>
          </a:xfrm>
          <a:prstGeom prst="rect">
            <a:avLst/>
          </a:prstGeom>
          <a:solidFill>
            <a:srgbClr val="FF000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Red Wednesday</a:t>
            </a:r>
            <a:endParaRPr sz="3600" u="sng">
              <a:solidFill>
                <a:schemeClr val="lt1"/>
              </a:solidFill>
              <a:latin typeface="Calibri"/>
              <a:ea typeface="Calibri"/>
              <a:cs typeface="Calibri"/>
              <a:sym typeface="Calibri"/>
            </a:endParaRPr>
          </a:p>
        </p:txBody>
      </p:sp>
      <p:sp>
        <p:nvSpPr>
          <p:cNvPr id="109" name="Google Shape;109;g29d88f8e437_0_6"/>
          <p:cNvSpPr txBox="1"/>
          <p:nvPr>
            <p:ph idx="1" type="body"/>
          </p:nvPr>
        </p:nvSpPr>
        <p:spPr>
          <a:xfrm>
            <a:off x="3579250" y="1091700"/>
            <a:ext cx="5444700" cy="54336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1800"/>
              <a:buNone/>
            </a:pPr>
            <a:r>
              <a:rPr b="1" lang="en-US" sz="2500"/>
              <a:t>Gather:- </a:t>
            </a:r>
            <a:r>
              <a:rPr lang="en-US" sz="2500"/>
              <a:t>As we gather, we think of all of the people who are not free to pray or go to church and are persecuted for their faith. We light a candle to remember all of these people and hope that they feel your light and love. Today, is Red Wednesday is a day we think if Christians in the world whose expression of faith puts them in </a:t>
            </a:r>
            <a:r>
              <a:rPr lang="en-US" sz="2500">
                <a:solidFill>
                  <a:srgbClr val="FF0000"/>
                </a:solidFill>
              </a:rPr>
              <a:t>DANGER</a:t>
            </a:r>
            <a:endParaRPr sz="2500">
              <a:solidFill>
                <a:srgbClr val="FF0000"/>
              </a:solidFill>
            </a:endParaRPr>
          </a:p>
          <a:p>
            <a:pPr indent="0" lvl="0" marL="0" rtl="0" algn="l">
              <a:lnSpc>
                <a:spcPct val="80000"/>
              </a:lnSpc>
              <a:spcBef>
                <a:spcPts val="0"/>
              </a:spcBef>
              <a:spcAft>
                <a:spcPts val="0"/>
              </a:spcAft>
              <a:buSzPts val="1800"/>
              <a:buNone/>
            </a:pPr>
            <a:r>
              <a:rPr b="1" lang="en-US" sz="2500"/>
              <a:t>Listen:- “</a:t>
            </a:r>
            <a:r>
              <a:rPr i="1" lang="en-US" sz="2500"/>
              <a:t>Be alert, stand firm in the faith, be brave, be strong. Do all your work in love.” 1 Corinthians 16:10-11</a:t>
            </a:r>
            <a:endParaRPr i="1" sz="2500"/>
          </a:p>
          <a:p>
            <a:pPr indent="0" lvl="0" marL="0" rtl="0" algn="l">
              <a:lnSpc>
                <a:spcPct val="80000"/>
              </a:lnSpc>
              <a:spcBef>
                <a:spcPts val="0"/>
              </a:spcBef>
              <a:spcAft>
                <a:spcPts val="0"/>
              </a:spcAft>
              <a:buSzPts val="1800"/>
              <a:buNone/>
            </a:pPr>
            <a:r>
              <a:rPr b="1" lang="en-US" sz="2500"/>
              <a:t>Respond:- Listen to the prayer of St. Teresa of Avila (click on video link)</a:t>
            </a:r>
            <a:endParaRPr sz="2500"/>
          </a:p>
          <a:p>
            <a:pPr indent="0" lvl="0" marL="0" rtl="0" algn="l">
              <a:lnSpc>
                <a:spcPct val="80000"/>
              </a:lnSpc>
              <a:spcBef>
                <a:spcPts val="0"/>
              </a:spcBef>
              <a:spcAft>
                <a:spcPts val="0"/>
              </a:spcAft>
              <a:buSzPts val="1800"/>
              <a:buNone/>
            </a:pPr>
            <a:r>
              <a:t/>
            </a:r>
            <a:endParaRPr b="1" sz="2500">
              <a:solidFill>
                <a:srgbClr val="FF0000"/>
              </a:solidFill>
            </a:endParaRPr>
          </a:p>
        </p:txBody>
      </p:sp>
      <p:sp>
        <p:nvSpPr>
          <p:cNvPr id="110" name="Google Shape;110;g29d88f8e437_0_6"/>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111" name="Google Shape;111;g29d88f8e437_0_6"/>
          <p:cNvSpPr/>
          <p:nvPr/>
        </p:nvSpPr>
        <p:spPr>
          <a:xfrm>
            <a:off x="-276" y="6525344"/>
            <a:ext cx="9144000" cy="332700"/>
          </a:xfrm>
          <a:prstGeom prst="rect">
            <a:avLst/>
          </a:prstGeom>
          <a:solidFill>
            <a:srgbClr val="FF000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have it to the full”</a:t>
            </a:r>
            <a:endParaRPr b="0" i="0" sz="1800" u="none" cap="none" strike="noStrike">
              <a:solidFill>
                <a:schemeClr val="lt1"/>
              </a:solidFill>
              <a:latin typeface="Calibri"/>
              <a:ea typeface="Calibri"/>
              <a:cs typeface="Calibri"/>
              <a:sym typeface="Calibri"/>
            </a:endParaRPr>
          </a:p>
        </p:txBody>
      </p:sp>
      <p:pic>
        <p:nvPicPr>
          <p:cNvPr id="112" name="Google Shape;112;g29d88f8e437_0_6"/>
          <p:cNvPicPr preferRelativeResize="0"/>
          <p:nvPr/>
        </p:nvPicPr>
        <p:blipFill>
          <a:blip r:embed="rId3">
            <a:alphaModFix/>
          </a:blip>
          <a:stretch>
            <a:fillRect/>
          </a:stretch>
        </p:blipFill>
        <p:spPr>
          <a:xfrm>
            <a:off x="77525" y="1260625"/>
            <a:ext cx="3394176" cy="2545632"/>
          </a:xfrm>
          <a:prstGeom prst="rect">
            <a:avLst/>
          </a:prstGeom>
          <a:noFill/>
          <a:ln>
            <a:noFill/>
          </a:ln>
        </p:spPr>
      </p:pic>
      <p:pic>
        <p:nvPicPr>
          <p:cNvPr descr="Diocese of St. Benedict&#10;Old Catholic Missionaries&#10;www.oldcatholic.us" id="113" name="Google Shape;113;g29d88f8e437_0_6" title="St Theresa's Prayer by John Michael Talbot">
            <a:hlinkClick r:id="rId4"/>
          </p:cNvPr>
          <p:cNvPicPr preferRelativeResize="0"/>
          <p:nvPr/>
        </p:nvPicPr>
        <p:blipFill>
          <a:blip r:embed="rId5">
            <a:alphaModFix/>
          </a:blip>
          <a:stretch>
            <a:fillRect/>
          </a:stretch>
        </p:blipFill>
        <p:spPr>
          <a:xfrm>
            <a:off x="77525" y="4266224"/>
            <a:ext cx="3394175" cy="190922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gtEl>
                                        <p:attrNameLst>
                                          <p:attrName>style.visibility</p:attrName>
                                        </p:attrNameLst>
                                      </p:cBhvr>
                                      <p:to>
                                        <p:strVal val="visible"/>
                                      </p:to>
                                    </p:set>
                                    <p:animEffect filter="fade" transition="in">
                                      <p:cBhvr>
                                        <p:cTn dur="1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g299d1bdfb88_0_94"/>
          <p:cNvSpPr/>
          <p:nvPr/>
        </p:nvSpPr>
        <p:spPr>
          <a:xfrm>
            <a:off x="-275" y="300"/>
            <a:ext cx="9207900" cy="1091400"/>
          </a:xfrm>
          <a:prstGeom prst="rect">
            <a:avLst/>
          </a:prstGeom>
          <a:solidFill>
            <a:srgbClr val="FF000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Red Wednesday </a:t>
            </a:r>
            <a:endParaRPr sz="3600" u="sng">
              <a:solidFill>
                <a:schemeClr val="lt1"/>
              </a:solidFill>
              <a:latin typeface="Calibri"/>
              <a:ea typeface="Calibri"/>
              <a:cs typeface="Calibri"/>
              <a:sym typeface="Calibri"/>
            </a:endParaRPr>
          </a:p>
        </p:txBody>
      </p:sp>
      <p:sp>
        <p:nvSpPr>
          <p:cNvPr id="119" name="Google Shape;119;g299d1bdfb88_0_94"/>
          <p:cNvSpPr txBox="1"/>
          <p:nvPr>
            <p:ph idx="1" type="body"/>
          </p:nvPr>
        </p:nvSpPr>
        <p:spPr>
          <a:xfrm>
            <a:off x="3579250" y="1091700"/>
            <a:ext cx="5444700" cy="54336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1800"/>
              <a:buNone/>
            </a:pPr>
            <a:r>
              <a:t/>
            </a:r>
            <a:endParaRPr sz="2100"/>
          </a:p>
          <a:p>
            <a:pPr indent="0" lvl="0" marL="0" rtl="0" algn="l">
              <a:lnSpc>
                <a:spcPct val="80000"/>
              </a:lnSpc>
              <a:spcBef>
                <a:spcPts val="0"/>
              </a:spcBef>
              <a:spcAft>
                <a:spcPts val="0"/>
              </a:spcAft>
              <a:buSzPts val="1800"/>
              <a:buNone/>
            </a:pPr>
            <a:r>
              <a:rPr b="1" lang="en-US" sz="2600"/>
              <a:t>Respond:-</a:t>
            </a:r>
            <a:r>
              <a:rPr lang="en-US" sz="2600"/>
              <a:t>Loving Father, As we prepare to think about Red Wednesday, guide our hands to carry </a:t>
            </a:r>
            <a:r>
              <a:rPr lang="en-US" sz="2600"/>
              <a:t>out</a:t>
            </a:r>
            <a:r>
              <a:rPr lang="en-US" sz="2600"/>
              <a:t> your work on earth.  May our </a:t>
            </a:r>
            <a:r>
              <a:rPr lang="en-US" sz="2600"/>
              <a:t>hands</a:t>
            </a:r>
            <a:r>
              <a:rPr lang="en-US" sz="2600"/>
              <a:t> be ones of prayer and </a:t>
            </a:r>
            <a:r>
              <a:rPr lang="en-US" sz="2600"/>
              <a:t>giving, of touching and healing, of welcome and invitation.  Amen.</a:t>
            </a:r>
            <a:endParaRPr b="1" sz="2600"/>
          </a:p>
          <a:p>
            <a:pPr indent="0" lvl="0" marL="0" rtl="0" algn="l">
              <a:lnSpc>
                <a:spcPct val="80000"/>
              </a:lnSpc>
              <a:spcBef>
                <a:spcPts val="0"/>
              </a:spcBef>
              <a:spcAft>
                <a:spcPts val="0"/>
              </a:spcAft>
              <a:buSzPts val="1800"/>
              <a:buNone/>
            </a:pPr>
            <a:r>
              <a:rPr b="1" lang="en-US" sz="2600"/>
              <a:t>Go Forth:- </a:t>
            </a:r>
            <a:r>
              <a:rPr lang="en-US" sz="2600"/>
              <a:t>Stand up. Speak out and break the silence. </a:t>
            </a:r>
            <a:endParaRPr sz="2600"/>
          </a:p>
          <a:p>
            <a:pPr indent="0" lvl="0" marL="0" rtl="0" algn="l">
              <a:lnSpc>
                <a:spcPct val="80000"/>
              </a:lnSpc>
              <a:spcBef>
                <a:spcPts val="0"/>
              </a:spcBef>
              <a:spcAft>
                <a:spcPts val="0"/>
              </a:spcAft>
              <a:buSzPts val="1800"/>
              <a:buNone/>
            </a:pPr>
            <a:r>
              <a:t/>
            </a:r>
            <a:endParaRPr sz="2600"/>
          </a:p>
          <a:p>
            <a:pPr indent="0" lvl="0" marL="0" rtl="0" algn="l">
              <a:lnSpc>
                <a:spcPct val="80000"/>
              </a:lnSpc>
              <a:spcBef>
                <a:spcPts val="0"/>
              </a:spcBef>
              <a:spcAft>
                <a:spcPts val="0"/>
              </a:spcAft>
              <a:buSzPts val="1800"/>
              <a:buNone/>
            </a:pPr>
            <a:r>
              <a:rPr lang="en-US" sz="2600"/>
              <a:t>Could</a:t>
            </a:r>
            <a:r>
              <a:rPr lang="en-US" sz="2600"/>
              <a:t> you go to Mass for someone who is unable to?   </a:t>
            </a:r>
            <a:r>
              <a:rPr lang="en-US" sz="2600">
                <a:solidFill>
                  <a:srgbClr val="FF0000"/>
                </a:solidFill>
              </a:rPr>
              <a:t>Make a red sticker to remember all the people who are unable to go to Mass.</a:t>
            </a:r>
            <a:endParaRPr b="1" sz="2600">
              <a:solidFill>
                <a:srgbClr val="FF0000"/>
              </a:solidFill>
            </a:endParaRPr>
          </a:p>
        </p:txBody>
      </p:sp>
      <p:sp>
        <p:nvSpPr>
          <p:cNvPr id="120" name="Google Shape;120;g299d1bdfb88_0_94"/>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121" name="Google Shape;121;g299d1bdfb88_0_94"/>
          <p:cNvSpPr/>
          <p:nvPr/>
        </p:nvSpPr>
        <p:spPr>
          <a:xfrm>
            <a:off x="-276" y="6525344"/>
            <a:ext cx="9144000" cy="332700"/>
          </a:xfrm>
          <a:prstGeom prst="rect">
            <a:avLst/>
          </a:prstGeom>
          <a:solidFill>
            <a:srgbClr val="FF000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have it to the full”</a:t>
            </a:r>
            <a:endParaRPr b="0" i="0" sz="1800" u="none" cap="none" strike="noStrike">
              <a:solidFill>
                <a:schemeClr val="lt1"/>
              </a:solidFill>
              <a:latin typeface="Calibri"/>
              <a:ea typeface="Calibri"/>
              <a:cs typeface="Calibri"/>
              <a:sym typeface="Calibri"/>
            </a:endParaRPr>
          </a:p>
        </p:txBody>
      </p:sp>
      <p:pic>
        <p:nvPicPr>
          <p:cNvPr id="122" name="Google Shape;122;g299d1bdfb88_0_94"/>
          <p:cNvPicPr preferRelativeResize="0"/>
          <p:nvPr/>
        </p:nvPicPr>
        <p:blipFill>
          <a:blip r:embed="rId3">
            <a:alphaModFix/>
          </a:blip>
          <a:stretch>
            <a:fillRect/>
          </a:stretch>
        </p:blipFill>
        <p:spPr>
          <a:xfrm>
            <a:off x="77525" y="1260625"/>
            <a:ext cx="3394176" cy="2545632"/>
          </a:xfrm>
          <a:prstGeom prst="rect">
            <a:avLst/>
          </a:prstGeom>
          <a:noFill/>
          <a:ln>
            <a:noFill/>
          </a:ln>
        </p:spPr>
      </p:pic>
      <p:pic>
        <p:nvPicPr>
          <p:cNvPr descr="Diocese of St. Benedict&#10;Old Catholic Missionaries&#10;www.oldcatholic.us" id="123" name="Google Shape;123;g299d1bdfb88_0_94" title="St Theresa's Prayer by John Michael Talbot">
            <a:hlinkClick r:id="rId4"/>
          </p:cNvPr>
          <p:cNvPicPr preferRelativeResize="0"/>
          <p:nvPr/>
        </p:nvPicPr>
        <p:blipFill>
          <a:blip r:embed="rId5">
            <a:alphaModFix/>
          </a:blip>
          <a:stretch>
            <a:fillRect/>
          </a:stretch>
        </p:blipFill>
        <p:spPr>
          <a:xfrm>
            <a:off x="77525" y="4266224"/>
            <a:ext cx="3394175" cy="190922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3"/>
                                        </p:tgtEl>
                                        <p:attrNameLst>
                                          <p:attrName>style.visibility</p:attrName>
                                        </p:attrNameLst>
                                      </p:cBhvr>
                                      <p:to>
                                        <p:strVal val="visible"/>
                                      </p:to>
                                    </p:set>
                                    <p:animEffect filter="fade" transition="in">
                                      <p:cBhvr>
                                        <p:cTn dur="1000"/>
                                        <p:tgtEl>
                                          <p:spTgt spid="1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descr="A close up of a candle&#10;&#10;Description automatically generated" id="129" name="Google Shape;129;g299d1bdfb88_0_213"/>
          <p:cNvPicPr preferRelativeResize="0"/>
          <p:nvPr/>
        </p:nvPicPr>
        <p:blipFill rotWithShape="1">
          <a:blip r:embed="rId3">
            <a:alphaModFix/>
          </a:blip>
          <a:srcRect b="0" l="0" r="0" t="0"/>
          <a:stretch/>
        </p:blipFill>
        <p:spPr>
          <a:xfrm>
            <a:off x="0" y="1"/>
            <a:ext cx="9144000" cy="6858000"/>
          </a:xfrm>
          <a:prstGeom prst="rect">
            <a:avLst/>
          </a:prstGeom>
          <a:noFill/>
          <a:ln>
            <a:noFill/>
          </a:ln>
        </p:spPr>
      </p:pic>
      <p:sp>
        <p:nvSpPr>
          <p:cNvPr id="130" name="Google Shape;130;g299d1bdfb88_0_213"/>
          <p:cNvSpPr txBox="1"/>
          <p:nvPr/>
        </p:nvSpPr>
        <p:spPr>
          <a:xfrm>
            <a:off x="167700" y="380325"/>
            <a:ext cx="3533700" cy="1752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chemeClr val="lt1"/>
                </a:solidFill>
                <a:latin typeface="Roboto"/>
                <a:ea typeface="Roboto"/>
                <a:cs typeface="Roboto"/>
                <a:sym typeface="Roboto"/>
              </a:rPr>
              <a:t>“For the Son of Man came not to be served but to serve, and to give his life a ransom for many.” Mark 10:35</a:t>
            </a:r>
            <a:endParaRPr sz="400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299d1bdfb88_0_101"/>
          <p:cNvSpPr/>
          <p:nvPr/>
        </p:nvSpPr>
        <p:spPr>
          <a:xfrm>
            <a:off x="-275" y="300"/>
            <a:ext cx="9207900" cy="1091400"/>
          </a:xfrm>
          <a:prstGeom prst="rect">
            <a:avLst/>
          </a:prstGeom>
          <a:solidFill>
            <a:srgbClr val="00B050"/>
          </a:solidFill>
          <a:ln>
            <a:noFill/>
          </a:ln>
          <a:effectLst>
            <a:outerShdw blurRad="50800" rotWithShape="0" algn="t" dir="5400000" dist="25400">
              <a:srgbClr val="000000">
                <a:alpha val="40000"/>
              </a:srgbClr>
            </a:outerShdw>
          </a:effectLst>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Arial"/>
              <a:buNone/>
            </a:pPr>
            <a:r>
              <a:rPr lang="en-US" sz="3600" u="sng">
                <a:solidFill>
                  <a:schemeClr val="lt1"/>
                </a:solidFill>
                <a:latin typeface="Calibri"/>
                <a:ea typeface="Calibri"/>
                <a:cs typeface="Calibri"/>
                <a:sym typeface="Calibri"/>
              </a:rPr>
              <a:t>Christ the King</a:t>
            </a:r>
            <a:endParaRPr sz="3600" u="sng">
              <a:solidFill>
                <a:schemeClr val="lt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3600"/>
              <a:buFont typeface="Arial"/>
              <a:buNone/>
            </a:pPr>
            <a:r>
              <a:t/>
            </a:r>
            <a:endParaRPr sz="3600" u="sng">
              <a:solidFill>
                <a:schemeClr val="lt1"/>
              </a:solidFill>
              <a:latin typeface="Calibri"/>
              <a:ea typeface="Calibri"/>
              <a:cs typeface="Calibri"/>
              <a:sym typeface="Calibri"/>
            </a:endParaRPr>
          </a:p>
        </p:txBody>
      </p:sp>
      <p:sp>
        <p:nvSpPr>
          <p:cNvPr id="136" name="Google Shape;136;g299d1bdfb88_0_101"/>
          <p:cNvSpPr txBox="1"/>
          <p:nvPr>
            <p:ph idx="1" type="body"/>
          </p:nvPr>
        </p:nvSpPr>
        <p:spPr>
          <a:xfrm>
            <a:off x="2629825" y="1155825"/>
            <a:ext cx="6387300" cy="53694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1260"/>
              <a:buNone/>
            </a:pPr>
            <a:r>
              <a:rPr b="1" lang="en-US" sz="1800"/>
              <a:t>Gather</a:t>
            </a:r>
            <a:r>
              <a:rPr lang="en-US" sz="1800"/>
              <a:t>:- When you think of a King?  What do you think of?  A person who is rich and powerful? </a:t>
            </a:r>
            <a:endParaRPr sz="1800"/>
          </a:p>
          <a:p>
            <a:pPr indent="0" lvl="0" marL="0" rtl="0" algn="l">
              <a:lnSpc>
                <a:spcPct val="80000"/>
              </a:lnSpc>
              <a:spcBef>
                <a:spcPts val="0"/>
              </a:spcBef>
              <a:spcAft>
                <a:spcPts val="0"/>
              </a:spcAft>
              <a:buSzPts val="1260"/>
              <a:buNone/>
            </a:pPr>
            <a:r>
              <a:rPr lang="en-US" sz="1800"/>
              <a:t>On Sunday, we </a:t>
            </a:r>
            <a:r>
              <a:rPr lang="en-US" sz="1800"/>
              <a:t>celebrate</a:t>
            </a:r>
            <a:r>
              <a:rPr lang="en-US" sz="1800"/>
              <a:t> the king of all kings.  </a:t>
            </a:r>
            <a:r>
              <a:rPr lang="en-US" sz="1800"/>
              <a:t>Jesus is a king, but a different kind of king than we're used to. He isn't a king with a gold and jewel crown, who has riches and jewels and servants, and who orders people and armies around. Jesus is a king, but the best kind of king. He is the King of Heaven (where he promises to take us), the King of Love (which he offers to us freely), the King of Sacrifice, who takes all of our sins and the things we do wrong, and He wipes them away. Jesus doesn't want to be king of countries and armies, He wants to be the King of our hearts and our lives. He is the most wonderful King, the best kind of King, a King who wants to give us forgiveness, love, heaven, and eternal life with Him!</a:t>
            </a:r>
            <a:endParaRPr sz="1800"/>
          </a:p>
          <a:p>
            <a:pPr indent="0" lvl="0" marL="0" rtl="0" algn="l">
              <a:lnSpc>
                <a:spcPct val="80000"/>
              </a:lnSpc>
              <a:spcBef>
                <a:spcPts val="0"/>
              </a:spcBef>
              <a:spcAft>
                <a:spcPts val="0"/>
              </a:spcAft>
              <a:buSzPts val="1260"/>
              <a:buNone/>
            </a:pPr>
            <a:r>
              <a:rPr b="1" lang="en-US" sz="1800"/>
              <a:t>Listen</a:t>
            </a:r>
            <a:r>
              <a:rPr lang="en-US" sz="1800"/>
              <a:t>:- </a:t>
            </a:r>
            <a:r>
              <a:rPr lang="en-US" sz="1800"/>
              <a:t>“For the Son of Man came not to be served but to serve, and to give his life a ransom for many.” Mark 10:35</a:t>
            </a:r>
            <a:endParaRPr sz="1800"/>
          </a:p>
          <a:p>
            <a:pPr indent="0" lvl="0" marL="0" rtl="0" algn="l">
              <a:lnSpc>
                <a:spcPct val="80000"/>
              </a:lnSpc>
              <a:spcBef>
                <a:spcPts val="0"/>
              </a:spcBef>
              <a:spcAft>
                <a:spcPts val="0"/>
              </a:spcAft>
              <a:buSzPts val="1260"/>
              <a:buNone/>
            </a:pPr>
            <a:r>
              <a:rPr b="1" lang="en-US" sz="1800"/>
              <a:t>Respond</a:t>
            </a:r>
            <a:r>
              <a:rPr lang="en-US" sz="1800"/>
              <a:t>:- </a:t>
            </a:r>
            <a:r>
              <a:rPr lang="en-US" sz="1800"/>
              <a:t>Dear God, thank you for being the kind of King who doesn't want gold and power and treasure, but a King who wants our hearts and love. Thank you for being a King who wants to give everything that is good to his people, and to us, his  children. Amen</a:t>
            </a:r>
            <a:endParaRPr sz="1800"/>
          </a:p>
          <a:p>
            <a:pPr indent="0" lvl="0" marL="0" rtl="0" algn="l">
              <a:lnSpc>
                <a:spcPct val="80000"/>
              </a:lnSpc>
              <a:spcBef>
                <a:spcPts val="0"/>
              </a:spcBef>
              <a:spcAft>
                <a:spcPts val="0"/>
              </a:spcAft>
              <a:buSzPts val="1260"/>
              <a:buNone/>
            </a:pPr>
            <a:r>
              <a:rPr b="1" lang="en-US" sz="1800"/>
              <a:t>Go Forth</a:t>
            </a:r>
            <a:r>
              <a:rPr lang="en-US" sz="1800"/>
              <a:t>:- Be thankful for Jesus and what he is ready and willing to offer us.  Show this love to others.  Make Jesus a crown.  On this crown draw and write Jesus’s </a:t>
            </a:r>
            <a:r>
              <a:rPr lang="en-US" sz="1800"/>
              <a:t>special</a:t>
            </a:r>
            <a:r>
              <a:rPr lang="en-US" sz="1800"/>
              <a:t> qualities that make Him the best ever king.</a:t>
            </a:r>
            <a:endParaRPr sz="1800"/>
          </a:p>
        </p:txBody>
      </p:sp>
      <p:sp>
        <p:nvSpPr>
          <p:cNvPr id="137" name="Google Shape;137;g299d1bdfb88_0_101"/>
          <p:cNvSpPr txBox="1"/>
          <p:nvPr>
            <p:ph idx="10" type="dt"/>
          </p:nvPr>
        </p:nvSpPr>
        <p:spPr>
          <a:xfrm>
            <a:off x="457200" y="6356352"/>
            <a:ext cx="2133600" cy="365100"/>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ctr">
              <a:lnSpc>
                <a:spcPct val="100000"/>
              </a:lnSpc>
              <a:spcBef>
                <a:spcPts val="0"/>
              </a:spcBef>
              <a:spcAft>
                <a:spcPts val="0"/>
              </a:spcAft>
              <a:buSzPct val="68627"/>
              <a:buNone/>
            </a:pPr>
            <a:r>
              <a:rPr lang="en-US" sz="2400" u="sng">
                <a:solidFill>
                  <a:schemeClr val="lt1"/>
                </a:solidFill>
              </a:rPr>
              <a:t>05/09/2023</a:t>
            </a:r>
            <a:endParaRPr sz="2400" u="sng">
              <a:solidFill>
                <a:schemeClr val="lt1"/>
              </a:solidFill>
            </a:endParaRPr>
          </a:p>
        </p:txBody>
      </p:sp>
      <p:sp>
        <p:nvSpPr>
          <p:cNvPr id="138" name="Google Shape;138;g299d1bdfb88_0_101"/>
          <p:cNvSpPr/>
          <p:nvPr/>
        </p:nvSpPr>
        <p:spPr>
          <a:xfrm>
            <a:off x="-276" y="6525344"/>
            <a:ext cx="9144000" cy="332700"/>
          </a:xfrm>
          <a:prstGeom prst="rect">
            <a:avLst/>
          </a:prstGeom>
          <a:solidFill>
            <a:srgbClr val="00B050"/>
          </a:solidFill>
          <a:ln>
            <a:noFill/>
          </a:ln>
          <a:effectLst>
            <a:outerShdw blurRad="50800" rotWithShape="0" dir="16200000" dist="254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John 10:10 “I have come that they may have life and have it to the full”</a:t>
            </a:r>
            <a:endParaRPr b="0" i="0" sz="1800" u="none" cap="none" strike="noStrike">
              <a:solidFill>
                <a:schemeClr val="lt1"/>
              </a:solidFill>
              <a:latin typeface="Calibri"/>
              <a:ea typeface="Calibri"/>
              <a:cs typeface="Calibri"/>
              <a:sym typeface="Calibri"/>
            </a:endParaRPr>
          </a:p>
        </p:txBody>
      </p:sp>
      <p:pic>
        <p:nvPicPr>
          <p:cNvPr id="139" name="Google Shape;139;g299d1bdfb88_0_101"/>
          <p:cNvPicPr preferRelativeResize="0"/>
          <p:nvPr/>
        </p:nvPicPr>
        <p:blipFill>
          <a:blip r:embed="rId3">
            <a:alphaModFix/>
          </a:blip>
          <a:stretch>
            <a:fillRect/>
          </a:stretch>
        </p:blipFill>
        <p:spPr>
          <a:xfrm>
            <a:off x="77525" y="1335500"/>
            <a:ext cx="2552300" cy="1680225"/>
          </a:xfrm>
          <a:prstGeom prst="rect">
            <a:avLst/>
          </a:prstGeom>
          <a:noFill/>
          <a:ln>
            <a:noFill/>
          </a:ln>
        </p:spPr>
      </p:pic>
      <p:pic>
        <p:nvPicPr>
          <p:cNvPr id="140" name="Google Shape;140;g299d1bdfb88_0_101"/>
          <p:cNvPicPr preferRelativeResize="0"/>
          <p:nvPr/>
        </p:nvPicPr>
        <p:blipFill rotWithShape="1">
          <a:blip r:embed="rId4">
            <a:alphaModFix/>
          </a:blip>
          <a:srcRect b="17934" l="11777" r="21112" t="24378"/>
          <a:stretch/>
        </p:blipFill>
        <p:spPr>
          <a:xfrm>
            <a:off x="77525" y="3626975"/>
            <a:ext cx="2552300" cy="199681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2019-06-18T15:45:11Z</dcterms:created>
  <dc:creator>Default User</dc:creator>
</cp:coreProperties>
</file>