
<file path=[Content_Types].xml><?xml version="1.0" encoding="utf-8"?>
<Types xmlns="http://schemas.openxmlformats.org/package/2006/content-types">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0"/>
  </p:notesMasterIdLst>
  <p:sldIdLst>
    <p:sldId id="256" r:id="rId2"/>
    <p:sldId id="257" r:id="rId3"/>
    <p:sldId id="258" r:id="rId4"/>
    <p:sldId id="259" r:id="rId5"/>
    <p:sldId id="270" r:id="rId6"/>
    <p:sldId id="268" r:id="rId7"/>
    <p:sldId id="269" r:id="rId8"/>
    <p:sldId id="260" r:id="rId9"/>
    <p:sldId id="267" r:id="rId10"/>
    <p:sldId id="271" r:id="rId11"/>
    <p:sldId id="272" r:id="rId12"/>
    <p:sldId id="261" r:id="rId13"/>
    <p:sldId id="264" r:id="rId14"/>
    <p:sldId id="262" r:id="rId15"/>
    <p:sldId id="265" r:id="rId16"/>
    <p:sldId id="263" r:id="rId17"/>
    <p:sldId id="266"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2" autoAdjust="0"/>
    <p:restoredTop sz="94660"/>
  </p:normalViewPr>
  <p:slideViewPr>
    <p:cSldViewPr snapToGrid="0">
      <p:cViewPr varScale="1">
        <p:scale>
          <a:sx n="108" d="100"/>
          <a:sy n="108" d="100"/>
        </p:scale>
        <p:origin x="42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B58984-4128-451A-93FB-D0E1E0858D68}"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27564BA1-3688-4C9C-AB0C-B1C23397122B}">
      <dgm:prSet/>
      <dgm:spPr/>
      <dgm:t>
        <a:bodyPr/>
        <a:lstStyle/>
        <a:p>
          <a:r>
            <a:rPr lang="en-GB"/>
            <a:t>Early Years Motor Screening Programme.</a:t>
          </a:r>
          <a:endParaRPr lang="en-US"/>
        </a:p>
      </dgm:t>
    </dgm:pt>
    <dgm:pt modelId="{F4254839-0E25-46FC-B2EA-5A5AA49871CB}" type="parTrans" cxnId="{3F407076-F389-4FB4-9469-8BB21FDBCD14}">
      <dgm:prSet/>
      <dgm:spPr/>
      <dgm:t>
        <a:bodyPr/>
        <a:lstStyle/>
        <a:p>
          <a:endParaRPr lang="en-US"/>
        </a:p>
      </dgm:t>
    </dgm:pt>
    <dgm:pt modelId="{6B01656A-6394-4605-B629-A70EF12269B2}" type="sibTrans" cxnId="{3F407076-F389-4FB4-9469-8BB21FDBCD14}">
      <dgm:prSet/>
      <dgm:spPr/>
      <dgm:t>
        <a:bodyPr/>
        <a:lstStyle/>
        <a:p>
          <a:endParaRPr lang="en-US"/>
        </a:p>
      </dgm:t>
    </dgm:pt>
    <dgm:pt modelId="{FE6BC84A-1B4E-4D1B-8857-3F80A1938AA7}">
      <dgm:prSet/>
      <dgm:spPr/>
      <dgm:t>
        <a:bodyPr/>
        <a:lstStyle/>
        <a:p>
          <a:r>
            <a:rPr lang="en-GB"/>
            <a:t>Sensory motor circuits.</a:t>
          </a:r>
          <a:endParaRPr lang="en-US"/>
        </a:p>
      </dgm:t>
    </dgm:pt>
    <dgm:pt modelId="{B7FAC41E-8451-4D24-BF7E-B60D516CDC3F}" type="parTrans" cxnId="{88817301-09DB-43D9-AA96-C8E1431EAD08}">
      <dgm:prSet/>
      <dgm:spPr/>
      <dgm:t>
        <a:bodyPr/>
        <a:lstStyle/>
        <a:p>
          <a:endParaRPr lang="en-US"/>
        </a:p>
      </dgm:t>
    </dgm:pt>
    <dgm:pt modelId="{6553029E-FBA8-42E8-AD48-2B1641213C17}" type="sibTrans" cxnId="{88817301-09DB-43D9-AA96-C8E1431EAD08}">
      <dgm:prSet/>
      <dgm:spPr/>
      <dgm:t>
        <a:bodyPr/>
        <a:lstStyle/>
        <a:p>
          <a:endParaRPr lang="en-US"/>
        </a:p>
      </dgm:t>
    </dgm:pt>
    <dgm:pt modelId="{C9AACE5A-65D5-4F78-B816-B2C8DFC0407E}">
      <dgm:prSet/>
      <dgm:spPr/>
      <dgm:t>
        <a:bodyPr/>
        <a:lstStyle/>
        <a:p>
          <a:r>
            <a:rPr lang="en-GB"/>
            <a:t>Buddy Clubs.</a:t>
          </a:r>
          <a:endParaRPr lang="en-US"/>
        </a:p>
      </dgm:t>
    </dgm:pt>
    <dgm:pt modelId="{BE6FD39C-7F21-4E8A-A733-828A2A304951}" type="parTrans" cxnId="{94F120E2-412D-433C-9E5E-153A68CF4B04}">
      <dgm:prSet/>
      <dgm:spPr/>
      <dgm:t>
        <a:bodyPr/>
        <a:lstStyle/>
        <a:p>
          <a:endParaRPr lang="en-US"/>
        </a:p>
      </dgm:t>
    </dgm:pt>
    <dgm:pt modelId="{F310A8D8-1254-491F-B412-5469932DB6C4}" type="sibTrans" cxnId="{94F120E2-412D-433C-9E5E-153A68CF4B04}">
      <dgm:prSet/>
      <dgm:spPr/>
      <dgm:t>
        <a:bodyPr/>
        <a:lstStyle/>
        <a:p>
          <a:endParaRPr lang="en-US"/>
        </a:p>
      </dgm:t>
    </dgm:pt>
    <dgm:pt modelId="{13F9C9A2-88D4-42C2-8E0B-1FD39827481D}">
      <dgm:prSet/>
      <dgm:spPr/>
      <dgm:t>
        <a:bodyPr/>
        <a:lstStyle/>
        <a:p>
          <a:r>
            <a:rPr lang="en-GB"/>
            <a:t>Neurodiverse P.E lessons.</a:t>
          </a:r>
          <a:endParaRPr lang="en-US"/>
        </a:p>
      </dgm:t>
    </dgm:pt>
    <dgm:pt modelId="{5F12CD27-391F-4CF7-BA1B-D1A1C6BC8B19}" type="parTrans" cxnId="{EB6939FA-A315-4938-832D-8A31B142FE40}">
      <dgm:prSet/>
      <dgm:spPr/>
      <dgm:t>
        <a:bodyPr/>
        <a:lstStyle/>
        <a:p>
          <a:endParaRPr lang="en-US"/>
        </a:p>
      </dgm:t>
    </dgm:pt>
    <dgm:pt modelId="{1E2E02BC-D44E-40E9-8014-681FC0B33846}" type="sibTrans" cxnId="{EB6939FA-A315-4938-832D-8A31B142FE40}">
      <dgm:prSet/>
      <dgm:spPr/>
      <dgm:t>
        <a:bodyPr/>
        <a:lstStyle/>
        <a:p>
          <a:endParaRPr lang="en-US"/>
        </a:p>
      </dgm:t>
    </dgm:pt>
    <dgm:pt modelId="{6871B482-F8D0-4A96-A398-3FE73B81FE8F}">
      <dgm:prSet/>
      <dgm:spPr/>
      <dgm:t>
        <a:bodyPr/>
        <a:lstStyle/>
        <a:p>
          <a:r>
            <a:rPr lang="en-GB"/>
            <a:t>Sensory break cards.</a:t>
          </a:r>
          <a:endParaRPr lang="en-US"/>
        </a:p>
      </dgm:t>
    </dgm:pt>
    <dgm:pt modelId="{2B45513C-2736-49E4-8A82-C58A8DA65620}" type="parTrans" cxnId="{DCDF7278-D47E-4B9E-9A12-FD01494953C7}">
      <dgm:prSet/>
      <dgm:spPr/>
      <dgm:t>
        <a:bodyPr/>
        <a:lstStyle/>
        <a:p>
          <a:endParaRPr lang="en-US"/>
        </a:p>
      </dgm:t>
    </dgm:pt>
    <dgm:pt modelId="{79C35FDC-7B2E-4969-880B-647247C8D8C8}" type="sibTrans" cxnId="{DCDF7278-D47E-4B9E-9A12-FD01494953C7}">
      <dgm:prSet/>
      <dgm:spPr/>
      <dgm:t>
        <a:bodyPr/>
        <a:lstStyle/>
        <a:p>
          <a:endParaRPr lang="en-US"/>
        </a:p>
      </dgm:t>
    </dgm:pt>
    <dgm:pt modelId="{8A81A489-D200-442F-BFC8-61E44DCD9019}" type="pres">
      <dgm:prSet presAssocID="{23B58984-4128-451A-93FB-D0E1E0858D68}" presName="diagram" presStyleCnt="0">
        <dgm:presLayoutVars>
          <dgm:dir/>
          <dgm:resizeHandles val="exact"/>
        </dgm:presLayoutVars>
      </dgm:prSet>
      <dgm:spPr/>
    </dgm:pt>
    <dgm:pt modelId="{1918E5A6-7BD4-4CE5-B6D5-2557640AA85D}" type="pres">
      <dgm:prSet presAssocID="{27564BA1-3688-4C9C-AB0C-B1C23397122B}" presName="node" presStyleLbl="node1" presStyleIdx="0" presStyleCnt="5">
        <dgm:presLayoutVars>
          <dgm:bulletEnabled val="1"/>
        </dgm:presLayoutVars>
      </dgm:prSet>
      <dgm:spPr/>
    </dgm:pt>
    <dgm:pt modelId="{57E28A81-44B3-491B-846C-B80577F54CCB}" type="pres">
      <dgm:prSet presAssocID="{6B01656A-6394-4605-B629-A70EF12269B2}" presName="sibTrans" presStyleCnt="0"/>
      <dgm:spPr/>
    </dgm:pt>
    <dgm:pt modelId="{A2391548-79D9-493E-8FF7-A544869CFA6D}" type="pres">
      <dgm:prSet presAssocID="{FE6BC84A-1B4E-4D1B-8857-3F80A1938AA7}" presName="node" presStyleLbl="node1" presStyleIdx="1" presStyleCnt="5">
        <dgm:presLayoutVars>
          <dgm:bulletEnabled val="1"/>
        </dgm:presLayoutVars>
      </dgm:prSet>
      <dgm:spPr/>
    </dgm:pt>
    <dgm:pt modelId="{4F74EDC8-5304-4C14-B11F-168EC64FC55A}" type="pres">
      <dgm:prSet presAssocID="{6553029E-FBA8-42E8-AD48-2B1641213C17}" presName="sibTrans" presStyleCnt="0"/>
      <dgm:spPr/>
    </dgm:pt>
    <dgm:pt modelId="{7F63B9D7-E8E6-4E1B-8F37-7313ED5757EE}" type="pres">
      <dgm:prSet presAssocID="{C9AACE5A-65D5-4F78-B816-B2C8DFC0407E}" presName="node" presStyleLbl="node1" presStyleIdx="2" presStyleCnt="5">
        <dgm:presLayoutVars>
          <dgm:bulletEnabled val="1"/>
        </dgm:presLayoutVars>
      </dgm:prSet>
      <dgm:spPr/>
    </dgm:pt>
    <dgm:pt modelId="{2E9FC57C-E6DD-4FB9-A82B-1FDC32A41713}" type="pres">
      <dgm:prSet presAssocID="{F310A8D8-1254-491F-B412-5469932DB6C4}" presName="sibTrans" presStyleCnt="0"/>
      <dgm:spPr/>
    </dgm:pt>
    <dgm:pt modelId="{C788385C-33C1-4DC0-94FD-79C0ABD786C9}" type="pres">
      <dgm:prSet presAssocID="{13F9C9A2-88D4-42C2-8E0B-1FD39827481D}" presName="node" presStyleLbl="node1" presStyleIdx="3" presStyleCnt="5">
        <dgm:presLayoutVars>
          <dgm:bulletEnabled val="1"/>
        </dgm:presLayoutVars>
      </dgm:prSet>
      <dgm:spPr/>
    </dgm:pt>
    <dgm:pt modelId="{66F703FA-2BFF-4320-8335-C7078DFE39FA}" type="pres">
      <dgm:prSet presAssocID="{1E2E02BC-D44E-40E9-8014-681FC0B33846}" presName="sibTrans" presStyleCnt="0"/>
      <dgm:spPr/>
    </dgm:pt>
    <dgm:pt modelId="{A1D80B76-03EE-4889-800E-51AA1367E14E}" type="pres">
      <dgm:prSet presAssocID="{6871B482-F8D0-4A96-A398-3FE73B81FE8F}" presName="node" presStyleLbl="node1" presStyleIdx="4" presStyleCnt="5">
        <dgm:presLayoutVars>
          <dgm:bulletEnabled val="1"/>
        </dgm:presLayoutVars>
      </dgm:prSet>
      <dgm:spPr/>
    </dgm:pt>
  </dgm:ptLst>
  <dgm:cxnLst>
    <dgm:cxn modelId="{88817301-09DB-43D9-AA96-C8E1431EAD08}" srcId="{23B58984-4128-451A-93FB-D0E1E0858D68}" destId="{FE6BC84A-1B4E-4D1B-8857-3F80A1938AA7}" srcOrd="1" destOrd="0" parTransId="{B7FAC41E-8451-4D24-BF7E-B60D516CDC3F}" sibTransId="{6553029E-FBA8-42E8-AD48-2B1641213C17}"/>
    <dgm:cxn modelId="{07E2C117-224F-47AE-82F1-2200C711A108}" type="presOf" srcId="{13F9C9A2-88D4-42C2-8E0B-1FD39827481D}" destId="{C788385C-33C1-4DC0-94FD-79C0ABD786C9}" srcOrd="0" destOrd="0" presId="urn:microsoft.com/office/officeart/2005/8/layout/default"/>
    <dgm:cxn modelId="{3D67C11C-B13A-4689-A094-BE7CA337FAB3}" type="presOf" srcId="{C9AACE5A-65D5-4F78-B816-B2C8DFC0407E}" destId="{7F63B9D7-E8E6-4E1B-8F37-7313ED5757EE}" srcOrd="0" destOrd="0" presId="urn:microsoft.com/office/officeart/2005/8/layout/default"/>
    <dgm:cxn modelId="{5C5B7036-2AC9-4020-BF25-957C9F3D4CB2}" type="presOf" srcId="{27564BA1-3688-4C9C-AB0C-B1C23397122B}" destId="{1918E5A6-7BD4-4CE5-B6D5-2557640AA85D}" srcOrd="0" destOrd="0" presId="urn:microsoft.com/office/officeart/2005/8/layout/default"/>
    <dgm:cxn modelId="{77C6C55C-E17F-4C7C-90CF-50FBA29E66F9}" type="presOf" srcId="{23B58984-4128-451A-93FB-D0E1E0858D68}" destId="{8A81A489-D200-442F-BFC8-61E44DCD9019}" srcOrd="0" destOrd="0" presId="urn:microsoft.com/office/officeart/2005/8/layout/default"/>
    <dgm:cxn modelId="{3F407076-F389-4FB4-9469-8BB21FDBCD14}" srcId="{23B58984-4128-451A-93FB-D0E1E0858D68}" destId="{27564BA1-3688-4C9C-AB0C-B1C23397122B}" srcOrd="0" destOrd="0" parTransId="{F4254839-0E25-46FC-B2EA-5A5AA49871CB}" sibTransId="{6B01656A-6394-4605-B629-A70EF12269B2}"/>
    <dgm:cxn modelId="{DCDF7278-D47E-4B9E-9A12-FD01494953C7}" srcId="{23B58984-4128-451A-93FB-D0E1E0858D68}" destId="{6871B482-F8D0-4A96-A398-3FE73B81FE8F}" srcOrd="4" destOrd="0" parTransId="{2B45513C-2736-49E4-8A82-C58A8DA65620}" sibTransId="{79C35FDC-7B2E-4969-880B-647247C8D8C8}"/>
    <dgm:cxn modelId="{E0911FA3-3A4B-4B9A-9578-641A62CE2252}" type="presOf" srcId="{6871B482-F8D0-4A96-A398-3FE73B81FE8F}" destId="{A1D80B76-03EE-4889-800E-51AA1367E14E}" srcOrd="0" destOrd="0" presId="urn:microsoft.com/office/officeart/2005/8/layout/default"/>
    <dgm:cxn modelId="{63CAA7DF-2891-40C7-A73E-8328634C8483}" type="presOf" srcId="{FE6BC84A-1B4E-4D1B-8857-3F80A1938AA7}" destId="{A2391548-79D9-493E-8FF7-A544869CFA6D}" srcOrd="0" destOrd="0" presId="urn:microsoft.com/office/officeart/2005/8/layout/default"/>
    <dgm:cxn modelId="{94F120E2-412D-433C-9E5E-153A68CF4B04}" srcId="{23B58984-4128-451A-93FB-D0E1E0858D68}" destId="{C9AACE5A-65D5-4F78-B816-B2C8DFC0407E}" srcOrd="2" destOrd="0" parTransId="{BE6FD39C-7F21-4E8A-A733-828A2A304951}" sibTransId="{F310A8D8-1254-491F-B412-5469932DB6C4}"/>
    <dgm:cxn modelId="{EB6939FA-A315-4938-832D-8A31B142FE40}" srcId="{23B58984-4128-451A-93FB-D0E1E0858D68}" destId="{13F9C9A2-88D4-42C2-8E0B-1FD39827481D}" srcOrd="3" destOrd="0" parTransId="{5F12CD27-391F-4CF7-BA1B-D1A1C6BC8B19}" sibTransId="{1E2E02BC-D44E-40E9-8014-681FC0B33846}"/>
    <dgm:cxn modelId="{76216EAD-4AE3-44AC-83E4-4D55E68ECB91}" type="presParOf" srcId="{8A81A489-D200-442F-BFC8-61E44DCD9019}" destId="{1918E5A6-7BD4-4CE5-B6D5-2557640AA85D}" srcOrd="0" destOrd="0" presId="urn:microsoft.com/office/officeart/2005/8/layout/default"/>
    <dgm:cxn modelId="{863ABB53-DD43-4827-87AB-7823C2BB2D66}" type="presParOf" srcId="{8A81A489-D200-442F-BFC8-61E44DCD9019}" destId="{57E28A81-44B3-491B-846C-B80577F54CCB}" srcOrd="1" destOrd="0" presId="urn:microsoft.com/office/officeart/2005/8/layout/default"/>
    <dgm:cxn modelId="{8226C99C-4195-4F00-A6F0-398678160C2C}" type="presParOf" srcId="{8A81A489-D200-442F-BFC8-61E44DCD9019}" destId="{A2391548-79D9-493E-8FF7-A544869CFA6D}" srcOrd="2" destOrd="0" presId="urn:microsoft.com/office/officeart/2005/8/layout/default"/>
    <dgm:cxn modelId="{8DAACB50-E5C7-4F80-ABDC-E29976EEDADD}" type="presParOf" srcId="{8A81A489-D200-442F-BFC8-61E44DCD9019}" destId="{4F74EDC8-5304-4C14-B11F-168EC64FC55A}" srcOrd="3" destOrd="0" presId="urn:microsoft.com/office/officeart/2005/8/layout/default"/>
    <dgm:cxn modelId="{9C5790D9-5A1E-455B-B3DB-8B22AC658681}" type="presParOf" srcId="{8A81A489-D200-442F-BFC8-61E44DCD9019}" destId="{7F63B9D7-E8E6-4E1B-8F37-7313ED5757EE}" srcOrd="4" destOrd="0" presId="urn:microsoft.com/office/officeart/2005/8/layout/default"/>
    <dgm:cxn modelId="{23F78AF5-05ED-410E-B9C1-2D31A7EEA671}" type="presParOf" srcId="{8A81A489-D200-442F-BFC8-61E44DCD9019}" destId="{2E9FC57C-E6DD-4FB9-A82B-1FDC32A41713}" srcOrd="5" destOrd="0" presId="urn:microsoft.com/office/officeart/2005/8/layout/default"/>
    <dgm:cxn modelId="{57A8426A-438E-4084-8DDF-0307205E62DF}" type="presParOf" srcId="{8A81A489-D200-442F-BFC8-61E44DCD9019}" destId="{C788385C-33C1-4DC0-94FD-79C0ABD786C9}" srcOrd="6" destOrd="0" presId="urn:microsoft.com/office/officeart/2005/8/layout/default"/>
    <dgm:cxn modelId="{FA5178C7-56E9-4009-BD6C-5326FDD8CD39}" type="presParOf" srcId="{8A81A489-D200-442F-BFC8-61E44DCD9019}" destId="{66F703FA-2BFF-4320-8335-C7078DFE39FA}" srcOrd="7" destOrd="0" presId="urn:microsoft.com/office/officeart/2005/8/layout/default"/>
    <dgm:cxn modelId="{3ABAAE33-AE2B-4135-B0B5-13302901C8D1}" type="presParOf" srcId="{8A81A489-D200-442F-BFC8-61E44DCD9019}" destId="{A1D80B76-03EE-4889-800E-51AA1367E14E}"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18E5A6-7BD4-4CE5-B6D5-2557640AA85D}">
      <dsp:nvSpPr>
        <dsp:cNvPr id="0" name=""/>
        <dsp:cNvSpPr/>
      </dsp:nvSpPr>
      <dsp:spPr>
        <a:xfrm>
          <a:off x="0" y="93057"/>
          <a:ext cx="3005666" cy="1803399"/>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Early Years Motor Screening Programme.</a:t>
          </a:r>
          <a:endParaRPr lang="en-US" sz="3000" kern="1200"/>
        </a:p>
      </dsp:txBody>
      <dsp:txXfrm>
        <a:off x="0" y="93057"/>
        <a:ext cx="3005666" cy="1803399"/>
      </dsp:txXfrm>
    </dsp:sp>
    <dsp:sp modelId="{A2391548-79D9-493E-8FF7-A544869CFA6D}">
      <dsp:nvSpPr>
        <dsp:cNvPr id="0" name=""/>
        <dsp:cNvSpPr/>
      </dsp:nvSpPr>
      <dsp:spPr>
        <a:xfrm>
          <a:off x="3306233" y="93057"/>
          <a:ext cx="3005666" cy="1803399"/>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Sensory motor circuits.</a:t>
          </a:r>
          <a:endParaRPr lang="en-US" sz="3000" kern="1200"/>
        </a:p>
      </dsp:txBody>
      <dsp:txXfrm>
        <a:off x="3306233" y="93057"/>
        <a:ext cx="3005666" cy="1803399"/>
      </dsp:txXfrm>
    </dsp:sp>
    <dsp:sp modelId="{7F63B9D7-E8E6-4E1B-8F37-7313ED5757EE}">
      <dsp:nvSpPr>
        <dsp:cNvPr id="0" name=""/>
        <dsp:cNvSpPr/>
      </dsp:nvSpPr>
      <dsp:spPr>
        <a:xfrm>
          <a:off x="6612466" y="93057"/>
          <a:ext cx="3005666" cy="1803399"/>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Buddy Clubs.</a:t>
          </a:r>
          <a:endParaRPr lang="en-US" sz="3000" kern="1200"/>
        </a:p>
      </dsp:txBody>
      <dsp:txXfrm>
        <a:off x="6612466" y="93057"/>
        <a:ext cx="3005666" cy="1803399"/>
      </dsp:txXfrm>
    </dsp:sp>
    <dsp:sp modelId="{C788385C-33C1-4DC0-94FD-79C0ABD786C9}">
      <dsp:nvSpPr>
        <dsp:cNvPr id="0" name=""/>
        <dsp:cNvSpPr/>
      </dsp:nvSpPr>
      <dsp:spPr>
        <a:xfrm>
          <a:off x="1653116" y="2197024"/>
          <a:ext cx="3005666" cy="1803399"/>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Neurodiverse P.E lessons.</a:t>
          </a:r>
          <a:endParaRPr lang="en-US" sz="3000" kern="1200"/>
        </a:p>
      </dsp:txBody>
      <dsp:txXfrm>
        <a:off x="1653116" y="2197024"/>
        <a:ext cx="3005666" cy="1803399"/>
      </dsp:txXfrm>
    </dsp:sp>
    <dsp:sp modelId="{A1D80B76-03EE-4889-800E-51AA1367E14E}">
      <dsp:nvSpPr>
        <dsp:cNvPr id="0" name=""/>
        <dsp:cNvSpPr/>
      </dsp:nvSpPr>
      <dsp:spPr>
        <a:xfrm>
          <a:off x="4959349" y="2197024"/>
          <a:ext cx="3005666" cy="1803399"/>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Sensory break cards.</a:t>
          </a:r>
          <a:endParaRPr lang="en-US" sz="3000" kern="1200"/>
        </a:p>
      </dsp:txBody>
      <dsp:txXfrm>
        <a:off x="4959349" y="2197024"/>
        <a:ext cx="3005666" cy="180339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51CD92-5ED6-4692-B4B8-B181C5B2DF1E}" type="datetimeFigureOut">
              <a:rPr lang="en-GB" smtClean="0"/>
              <a:t>03/09/2025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0B1C5B-0915-4D16-9796-3A55333B403F}" type="slidenum">
              <a:rPr lang="en-GB" smtClean="0"/>
              <a:t>‹#›</a:t>
            </a:fld>
            <a:endParaRPr lang="en-GB"/>
          </a:p>
        </p:txBody>
      </p:sp>
    </p:spTree>
    <p:extLst>
      <p:ext uri="{BB962C8B-B14F-4D97-AF65-F5344CB8AC3E}">
        <p14:creationId xmlns:p14="http://schemas.microsoft.com/office/powerpoint/2010/main" val="803352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Based upon an initial programme developed in 2015 by medical and educational professionals in the Solent NHS Trust. </a:t>
            </a:r>
          </a:p>
          <a:p>
            <a:r>
              <a:rPr lang="en-GB" dirty="0"/>
              <a:t>In 2023 22,556 children were waiting to access Occupational Therapists. Lack of motor competence may not need clinical intervention but children need exposure to the correct movements which is where the programme comes in.</a:t>
            </a:r>
          </a:p>
          <a:p>
            <a:r>
              <a:rPr lang="en-GB" dirty="0"/>
              <a:t>The new programme includes the integration of primitive reflexes alongside the development of motor competency.</a:t>
            </a:r>
          </a:p>
          <a:p>
            <a:r>
              <a:rPr lang="en-GB" dirty="0"/>
              <a:t>It is hoped that it will be rolled out nationally as there are currently no national motor competency screening and intervention programmes in the </a:t>
            </a:r>
            <a:r>
              <a:rPr lang="en-GB" dirty="0" err="1"/>
              <a:t>uk</a:t>
            </a:r>
            <a:r>
              <a:rPr lang="en-GB" dirty="0"/>
              <a:t>.</a:t>
            </a:r>
          </a:p>
          <a:p>
            <a:r>
              <a:rPr lang="en-GB" dirty="0"/>
              <a:t>A lot of NHS referrals are due to lack of enriching environments in infancy.</a:t>
            </a:r>
          </a:p>
          <a:p>
            <a:r>
              <a:rPr lang="en-GB" dirty="0"/>
              <a:t>Repetition of movements strengthens neural pathways for life. </a:t>
            </a:r>
          </a:p>
          <a:p>
            <a:r>
              <a:rPr lang="en-GB" dirty="0"/>
              <a:t>First 5 years are key to rapid brain development.</a:t>
            </a:r>
          </a:p>
        </p:txBody>
      </p:sp>
      <p:sp>
        <p:nvSpPr>
          <p:cNvPr id="4" name="Slide Number Placeholder 3"/>
          <p:cNvSpPr>
            <a:spLocks noGrp="1"/>
          </p:cNvSpPr>
          <p:nvPr>
            <p:ph type="sldNum" sz="quarter" idx="5"/>
          </p:nvPr>
        </p:nvSpPr>
        <p:spPr/>
        <p:txBody>
          <a:bodyPr/>
          <a:lstStyle/>
          <a:p>
            <a:fld id="{F60B1C5B-0915-4D16-9796-3A55333B403F}" type="slidenum">
              <a:rPr lang="en-GB" smtClean="0"/>
              <a:t>5</a:t>
            </a:fld>
            <a:endParaRPr lang="en-GB"/>
          </a:p>
        </p:txBody>
      </p:sp>
    </p:spTree>
    <p:extLst>
      <p:ext uri="{BB962C8B-B14F-4D97-AF65-F5344CB8AC3E}">
        <p14:creationId xmlns:p14="http://schemas.microsoft.com/office/powerpoint/2010/main" val="1714082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order for the top part of the pyramid to be optimal for each child they need to have all of the other layers of the pyramid to help attention and focus.</a:t>
            </a:r>
          </a:p>
          <a:p>
            <a:r>
              <a:rPr lang="en-GB" dirty="0"/>
              <a:t>When building a house, you cannot to start to put the windows in if your foundations are only half completed.</a:t>
            </a:r>
          </a:p>
          <a:p>
            <a:r>
              <a:rPr lang="en-GB" dirty="0"/>
              <a:t>Neurodiverse children have less integrated primitive reflexes.</a:t>
            </a:r>
          </a:p>
          <a:p>
            <a:r>
              <a:rPr lang="en-GB" dirty="0"/>
              <a:t>Can’s start with motor development if the other two systems are not developed.</a:t>
            </a:r>
          </a:p>
        </p:txBody>
      </p:sp>
      <p:sp>
        <p:nvSpPr>
          <p:cNvPr id="4" name="Slide Number Placeholder 3"/>
          <p:cNvSpPr>
            <a:spLocks noGrp="1"/>
          </p:cNvSpPr>
          <p:nvPr>
            <p:ph type="sldNum" sz="quarter" idx="5"/>
          </p:nvPr>
        </p:nvSpPr>
        <p:spPr/>
        <p:txBody>
          <a:bodyPr/>
          <a:lstStyle/>
          <a:p>
            <a:fld id="{F60B1C5B-0915-4D16-9796-3A55333B403F}" type="slidenum">
              <a:rPr lang="en-GB" smtClean="0"/>
              <a:t>6</a:t>
            </a:fld>
            <a:endParaRPr lang="en-GB"/>
          </a:p>
        </p:txBody>
      </p:sp>
    </p:spTree>
    <p:extLst>
      <p:ext uri="{BB962C8B-B14F-4D97-AF65-F5344CB8AC3E}">
        <p14:creationId xmlns:p14="http://schemas.microsoft.com/office/powerpoint/2010/main" val="32651233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Working initially with year 1 and then reception from April to get them ready for Year 1.</a:t>
            </a:r>
          </a:p>
        </p:txBody>
      </p:sp>
      <p:sp>
        <p:nvSpPr>
          <p:cNvPr id="4" name="Slide Number Placeholder 3"/>
          <p:cNvSpPr>
            <a:spLocks noGrp="1"/>
          </p:cNvSpPr>
          <p:nvPr>
            <p:ph type="sldNum" sz="quarter" idx="5"/>
          </p:nvPr>
        </p:nvSpPr>
        <p:spPr/>
        <p:txBody>
          <a:bodyPr/>
          <a:lstStyle/>
          <a:p>
            <a:fld id="{F60B1C5B-0915-4D16-9796-3A55333B403F}" type="slidenum">
              <a:rPr lang="en-GB" smtClean="0"/>
              <a:t>7</a:t>
            </a:fld>
            <a:endParaRPr lang="en-GB"/>
          </a:p>
        </p:txBody>
      </p:sp>
    </p:spTree>
    <p:extLst>
      <p:ext uri="{BB962C8B-B14F-4D97-AF65-F5344CB8AC3E}">
        <p14:creationId xmlns:p14="http://schemas.microsoft.com/office/powerpoint/2010/main" val="2841933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stronger the connection with the vestibular system the better the listening and concentration skills (same part of the body processing sound –inner ear).</a:t>
            </a:r>
          </a:p>
          <a:p>
            <a:r>
              <a:rPr lang="en-GB" dirty="0"/>
              <a:t>Lack of core strength impacts on learning – Difficulties concentrating, struggling to sit up on the carpet or at a desk, difficulties holding the correct position to read and write, This can then impact on learning and lead to disruptive behaviours.</a:t>
            </a:r>
          </a:p>
          <a:p>
            <a:endParaRPr lang="en-GB" dirty="0"/>
          </a:p>
        </p:txBody>
      </p:sp>
      <p:sp>
        <p:nvSpPr>
          <p:cNvPr id="4" name="Slide Number Placeholder 3"/>
          <p:cNvSpPr>
            <a:spLocks noGrp="1"/>
          </p:cNvSpPr>
          <p:nvPr>
            <p:ph type="sldNum" sz="quarter" idx="5"/>
          </p:nvPr>
        </p:nvSpPr>
        <p:spPr/>
        <p:txBody>
          <a:bodyPr/>
          <a:lstStyle/>
          <a:p>
            <a:fld id="{F60B1C5B-0915-4D16-9796-3A55333B403F}" type="slidenum">
              <a:rPr lang="en-GB" smtClean="0"/>
              <a:t>10</a:t>
            </a:fld>
            <a:endParaRPr lang="en-GB"/>
          </a:p>
        </p:txBody>
      </p:sp>
    </p:spTree>
    <p:extLst>
      <p:ext uri="{BB962C8B-B14F-4D97-AF65-F5344CB8AC3E}">
        <p14:creationId xmlns:p14="http://schemas.microsoft.com/office/powerpoint/2010/main" val="39436461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research from my master's dissertation which focused on the effects of exercise on cognition and learning for young people who are neurodiverse will be used to create the sessions (more information on the research can be provided upon request). </a:t>
            </a:r>
          </a:p>
          <a:p>
            <a:r>
              <a:rPr lang="en-GB" dirty="0"/>
              <a:t>Focus on specifics such as winning and losing, working as a pair, a group and a team. Developing resilience etc</a:t>
            </a:r>
          </a:p>
        </p:txBody>
      </p:sp>
      <p:sp>
        <p:nvSpPr>
          <p:cNvPr id="4" name="Slide Number Placeholder 3"/>
          <p:cNvSpPr>
            <a:spLocks noGrp="1"/>
          </p:cNvSpPr>
          <p:nvPr>
            <p:ph type="sldNum" sz="quarter" idx="5"/>
          </p:nvPr>
        </p:nvSpPr>
        <p:spPr/>
        <p:txBody>
          <a:bodyPr/>
          <a:lstStyle/>
          <a:p>
            <a:fld id="{F60B1C5B-0915-4D16-9796-3A55333B403F}" type="slidenum">
              <a:rPr lang="en-GB" smtClean="0"/>
              <a:t>15</a:t>
            </a:fld>
            <a:endParaRPr lang="en-GB"/>
          </a:p>
        </p:txBody>
      </p:sp>
    </p:spTree>
    <p:extLst>
      <p:ext uri="{BB962C8B-B14F-4D97-AF65-F5344CB8AC3E}">
        <p14:creationId xmlns:p14="http://schemas.microsoft.com/office/powerpoint/2010/main" val="2987874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sensory break card will be shared with parents and all those within school who work with the pupil. </a:t>
            </a:r>
          </a:p>
          <a:p>
            <a:r>
              <a:rPr lang="en-GB" dirty="0"/>
              <a:t>Give rationale behind why creating Sensory Break Cards.</a:t>
            </a:r>
          </a:p>
          <a:p>
            <a:r>
              <a:rPr lang="en-GB" dirty="0"/>
              <a:t>Show example of sensory break card.</a:t>
            </a:r>
          </a:p>
          <a:p>
            <a:r>
              <a:rPr lang="en-GB" dirty="0"/>
              <a:t>The sensory break cards will be reviewed on a Termly bases and any changes made at this stage.</a:t>
            </a:r>
          </a:p>
          <a:p>
            <a:endParaRPr lang="en-GB" dirty="0"/>
          </a:p>
        </p:txBody>
      </p:sp>
      <p:sp>
        <p:nvSpPr>
          <p:cNvPr id="4" name="Slide Number Placeholder 3"/>
          <p:cNvSpPr>
            <a:spLocks noGrp="1"/>
          </p:cNvSpPr>
          <p:nvPr>
            <p:ph type="sldNum" sz="quarter" idx="5"/>
          </p:nvPr>
        </p:nvSpPr>
        <p:spPr/>
        <p:txBody>
          <a:bodyPr/>
          <a:lstStyle/>
          <a:p>
            <a:fld id="{F60B1C5B-0915-4D16-9796-3A55333B403F}" type="slidenum">
              <a:rPr lang="en-GB" smtClean="0"/>
              <a:t>17</a:t>
            </a:fld>
            <a:endParaRPr lang="en-GB"/>
          </a:p>
        </p:txBody>
      </p:sp>
    </p:spTree>
    <p:extLst>
      <p:ext uri="{BB962C8B-B14F-4D97-AF65-F5344CB8AC3E}">
        <p14:creationId xmlns:p14="http://schemas.microsoft.com/office/powerpoint/2010/main" val="2101855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5A7A7B-B71A-428D-833F-0F3507A6DB13}" type="datetimeFigureOut">
              <a:rPr lang="en-US" smtClean="0"/>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65A5C87-DF58-40C8-B092-1DE63DB4547E}" type="slidenum">
              <a:rPr lang="en-US" smtClean="0"/>
              <a:t>‹#›</a:t>
            </a:fld>
            <a:endParaRPr lang="en-US" dirty="0"/>
          </a:p>
        </p:txBody>
      </p:sp>
    </p:spTree>
    <p:extLst>
      <p:ext uri="{BB962C8B-B14F-4D97-AF65-F5344CB8AC3E}">
        <p14:creationId xmlns:p14="http://schemas.microsoft.com/office/powerpoint/2010/main" val="2590294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F65307-640F-4AE7-B0BE-50C709AD86C5}" type="datetimeFigureOut">
              <a:rPr lang="en-US" smtClean="0"/>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65A5C87-DF58-40C8-B092-1DE63DB4547E}" type="slidenum">
              <a:rPr lang="en-US" smtClean="0"/>
              <a:t>‹#›</a:t>
            </a:fld>
            <a:endParaRPr lang="en-US" dirty="0"/>
          </a:p>
        </p:txBody>
      </p:sp>
    </p:spTree>
    <p:extLst>
      <p:ext uri="{BB962C8B-B14F-4D97-AF65-F5344CB8AC3E}">
        <p14:creationId xmlns:p14="http://schemas.microsoft.com/office/powerpoint/2010/main" val="4074026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77EA1F9-1F0F-4C65-8F6E-9729B924AAAC}" type="datetimeFigureOut">
              <a:rPr lang="en-US" smtClean="0"/>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65A5C87-DF58-40C8-B092-1DE63DB4547E}" type="slidenum">
              <a:rPr lang="en-US" smtClean="0"/>
              <a:t>‹#›</a:t>
            </a:fld>
            <a:endParaRPr lang="en-US" dirty="0"/>
          </a:p>
        </p:txBody>
      </p:sp>
    </p:spTree>
    <p:extLst>
      <p:ext uri="{BB962C8B-B14F-4D97-AF65-F5344CB8AC3E}">
        <p14:creationId xmlns:p14="http://schemas.microsoft.com/office/powerpoint/2010/main" val="3794924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02278E8-5F4B-47D5-A617-8CCDF75D6A33}" type="datetimeFigureOut">
              <a:rPr lang="en-US" smtClean="0"/>
              <a:t>9/3/2025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65A5C87-DF58-40C8-B092-1DE63DB4547E}" type="slidenum">
              <a:rPr lang="en-US" smtClean="0"/>
              <a:t>‹#›</a:t>
            </a:fld>
            <a:endParaRPr lang="en-US" dirty="0"/>
          </a:p>
        </p:txBody>
      </p:sp>
    </p:spTree>
    <p:extLst>
      <p:ext uri="{BB962C8B-B14F-4D97-AF65-F5344CB8AC3E}">
        <p14:creationId xmlns:p14="http://schemas.microsoft.com/office/powerpoint/2010/main" val="1275889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6AAFA52-7A21-407F-8339-40DF182D7460}" type="datetimeFigureOut">
              <a:rPr lang="en-US" smtClean="0"/>
              <a:t>9/3/2025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65A5C87-DF58-40C8-B092-1DE63DB4547E}" type="slidenum">
              <a:rPr lang="en-US" smtClean="0"/>
              <a:t>‹#›</a:t>
            </a:fld>
            <a:endParaRPr lang="en-US" dirty="0"/>
          </a:p>
        </p:txBody>
      </p:sp>
    </p:spTree>
    <p:extLst>
      <p:ext uri="{BB962C8B-B14F-4D97-AF65-F5344CB8AC3E}">
        <p14:creationId xmlns:p14="http://schemas.microsoft.com/office/powerpoint/2010/main" val="8627298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770335-1C1A-4243-9BDD-9630C417D284}" type="datetimeFigureOut">
              <a:rPr lang="en-US" smtClean="0"/>
              <a:t>9/3/2025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65A5C87-DF58-40C8-B092-1DE63DB4547E}" type="slidenum">
              <a:rPr lang="en-US" smtClean="0"/>
              <a:t>‹#›</a:t>
            </a:fld>
            <a:endParaRPr lang="en-US" dirty="0"/>
          </a:p>
        </p:txBody>
      </p:sp>
    </p:spTree>
    <p:extLst>
      <p:ext uri="{BB962C8B-B14F-4D97-AF65-F5344CB8AC3E}">
        <p14:creationId xmlns:p14="http://schemas.microsoft.com/office/powerpoint/2010/main" val="3684064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41513F-8EBD-4612-96F4-CC3E309609AF}" type="datetimeFigureOut">
              <a:rPr lang="en-US" smtClean="0"/>
              <a:t>9/3/2025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65A5C87-DF58-40C8-B092-1DE63DB4547E}" type="slidenum">
              <a:rPr lang="en-US" smtClean="0"/>
              <a:t>‹#›</a:t>
            </a:fld>
            <a:endParaRPr lang="en-US" dirty="0"/>
          </a:p>
        </p:txBody>
      </p:sp>
    </p:spTree>
    <p:extLst>
      <p:ext uri="{BB962C8B-B14F-4D97-AF65-F5344CB8AC3E}">
        <p14:creationId xmlns:p14="http://schemas.microsoft.com/office/powerpoint/2010/main" val="1754703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E6483A1-31A8-47A2-AB0A-53A7803D5EBF}" type="datetimeFigureOut">
              <a:rPr lang="en-US" smtClean="0"/>
              <a:t>9/3/2025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65A5C87-DF58-40C8-B092-1DE63DB4547E}" type="slidenum">
              <a:rPr lang="en-US" smtClean="0"/>
              <a:t>‹#›</a:t>
            </a:fld>
            <a:endParaRPr lang="en-US" dirty="0"/>
          </a:p>
        </p:txBody>
      </p:sp>
    </p:spTree>
    <p:extLst>
      <p:ext uri="{BB962C8B-B14F-4D97-AF65-F5344CB8AC3E}">
        <p14:creationId xmlns:p14="http://schemas.microsoft.com/office/powerpoint/2010/main" val="909046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D8810B9-2C7C-4CAF-99E2-617AE20BA331}" type="datetimeFigureOut">
              <a:rPr lang="en-US" smtClean="0"/>
              <a:t>9/3/2025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65A5C87-DF58-40C8-B092-1DE63DB4547E}" type="slidenum">
              <a:rPr lang="en-US" smtClean="0"/>
              <a:t>‹#›</a:t>
            </a:fld>
            <a:endParaRPr lang="en-US" dirty="0"/>
          </a:p>
        </p:txBody>
      </p:sp>
    </p:spTree>
    <p:extLst>
      <p:ext uri="{BB962C8B-B14F-4D97-AF65-F5344CB8AC3E}">
        <p14:creationId xmlns:p14="http://schemas.microsoft.com/office/powerpoint/2010/main" val="1197112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E93E0A-5177-400C-87C9-C93AF466EC49}" type="datetimeFigureOut">
              <a:rPr lang="en-US" smtClean="0"/>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4917615-2DB4-4DAA-9DE3-B2B689A846E0}" type="slidenum">
              <a:rPr lang="en-US" smtClean="0"/>
              <a:t>‹#›</a:t>
            </a:fld>
            <a:endParaRPr lang="en-US" dirty="0"/>
          </a:p>
        </p:txBody>
      </p:sp>
    </p:spTree>
    <p:extLst>
      <p:ext uri="{BB962C8B-B14F-4D97-AF65-F5344CB8AC3E}">
        <p14:creationId xmlns:p14="http://schemas.microsoft.com/office/powerpoint/2010/main" val="2633818299"/>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E93E0A-5177-400C-87C9-C93AF466EC49}" type="datetimeFigureOut">
              <a:rPr lang="en-US" smtClean="0"/>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4917615-2DB4-4DAA-9DE3-B2B689A846E0}"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66176417"/>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E93E0A-5177-400C-87C9-C93AF466EC49}" type="datetimeFigureOut">
              <a:rPr lang="en-US" smtClean="0"/>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4917615-2DB4-4DAA-9DE3-B2B689A846E0}" type="slidenum">
              <a:rPr lang="en-US" smtClean="0"/>
              <a:t>‹#›</a:t>
            </a:fld>
            <a:endParaRPr lang="en-US" dirty="0"/>
          </a:p>
        </p:txBody>
      </p:sp>
    </p:spTree>
    <p:extLst>
      <p:ext uri="{BB962C8B-B14F-4D97-AF65-F5344CB8AC3E}">
        <p14:creationId xmlns:p14="http://schemas.microsoft.com/office/powerpoint/2010/main" val="59824129"/>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E93E0A-5177-400C-87C9-C93AF466EC49}" type="datetimeFigureOut">
              <a:rPr lang="en-US" smtClean="0"/>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4917615-2DB4-4DAA-9DE3-B2B689A846E0}"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20161237"/>
      </p:ext>
    </p:extLst>
  </p:cSld>
  <p:clrMapOvr>
    <a:masterClrMapping/>
  </p:clrMapOvr>
  <p:hf hd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E93E0A-5177-400C-87C9-C93AF466EC49}" type="datetimeFigureOut">
              <a:rPr lang="en-US" smtClean="0"/>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4917615-2DB4-4DAA-9DE3-B2B689A846E0}" type="slidenum">
              <a:rPr lang="en-US" smtClean="0"/>
              <a:t>‹#›</a:t>
            </a:fld>
            <a:endParaRPr lang="en-US" dirty="0"/>
          </a:p>
        </p:txBody>
      </p:sp>
    </p:spTree>
    <p:extLst>
      <p:ext uri="{BB962C8B-B14F-4D97-AF65-F5344CB8AC3E}">
        <p14:creationId xmlns:p14="http://schemas.microsoft.com/office/powerpoint/2010/main" val="1791470248"/>
      </p:ext>
    </p:extLst>
  </p:cSld>
  <p:clrMapOvr>
    <a:masterClrMapping/>
  </p:clrMapOvr>
  <p:hf hdr="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48F9EB-9D34-4B41-B66C-5FAF50876D2D}" type="datetimeFigureOut">
              <a:rPr lang="en-US" smtClean="0"/>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65A5C87-DF58-40C8-B092-1DE63DB4547E}" type="slidenum">
              <a:rPr lang="en-US" smtClean="0"/>
              <a:t>‹#›</a:t>
            </a:fld>
            <a:endParaRPr lang="en-US" dirty="0"/>
          </a:p>
        </p:txBody>
      </p:sp>
    </p:spTree>
    <p:extLst>
      <p:ext uri="{BB962C8B-B14F-4D97-AF65-F5344CB8AC3E}">
        <p14:creationId xmlns:p14="http://schemas.microsoft.com/office/powerpoint/2010/main" val="38705268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489A26-CAA1-4690-8C1F-1641B1B97745}" type="datetimeFigureOut">
              <a:rPr lang="en-US" smtClean="0"/>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65A5C87-DF58-40C8-B092-1DE63DB4547E}" type="slidenum">
              <a:rPr lang="en-US" smtClean="0"/>
              <a:t>‹#›</a:t>
            </a:fld>
            <a:endParaRPr lang="en-US" dirty="0"/>
          </a:p>
        </p:txBody>
      </p:sp>
    </p:spTree>
    <p:extLst>
      <p:ext uri="{BB962C8B-B14F-4D97-AF65-F5344CB8AC3E}">
        <p14:creationId xmlns:p14="http://schemas.microsoft.com/office/powerpoint/2010/main" val="2665857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7E93E0A-5177-400C-87C9-C93AF466EC49}" type="datetimeFigureOut">
              <a:rPr lang="en-US" smtClean="0"/>
              <a:t>9/3/2025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4917615-2DB4-4DAA-9DE3-B2B689A846E0}" type="slidenum">
              <a:rPr lang="en-US" smtClean="0"/>
              <a:t>‹#›</a:t>
            </a:fld>
            <a:endParaRPr lang="en-US" dirty="0"/>
          </a:p>
        </p:txBody>
      </p:sp>
    </p:spTree>
    <p:extLst>
      <p:ext uri="{BB962C8B-B14F-4D97-AF65-F5344CB8AC3E}">
        <p14:creationId xmlns:p14="http://schemas.microsoft.com/office/powerpoint/2010/main" val="72068960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hf hdr="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emf"/><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06126" y="3645716"/>
            <a:ext cx="7766936" cy="2145484"/>
          </a:xfrm>
        </p:spPr>
        <p:txBody>
          <a:bodyPr>
            <a:normAutofit fontScale="92500" lnSpcReduction="20000"/>
          </a:bodyPr>
          <a:lstStyle/>
          <a:p>
            <a:pPr algn="ctr"/>
            <a:endParaRPr lang="en-GB" sz="4000" dirty="0">
              <a:solidFill>
                <a:schemeClr val="accent3">
                  <a:lumMod val="50000"/>
                </a:schemeClr>
              </a:solidFill>
            </a:endParaRPr>
          </a:p>
          <a:p>
            <a:pPr algn="ctr"/>
            <a:r>
              <a:rPr lang="en-GB" sz="3300" b="1" dirty="0">
                <a:solidFill>
                  <a:schemeClr val="accent3">
                    <a:lumMod val="75000"/>
                  </a:schemeClr>
                </a:solidFill>
              </a:rPr>
              <a:t> PHYSICAL MOVEMENT </a:t>
            </a:r>
            <a:r>
              <a:rPr lang="en-GB" sz="4000" b="1" dirty="0">
                <a:solidFill>
                  <a:schemeClr val="accent3">
                    <a:lumMod val="75000"/>
                  </a:schemeClr>
                </a:solidFill>
              </a:rPr>
              <a:t>&amp; </a:t>
            </a:r>
            <a:r>
              <a:rPr lang="en-GB" sz="3300" b="1" dirty="0">
                <a:solidFill>
                  <a:schemeClr val="accent3">
                    <a:lumMod val="75000"/>
                  </a:schemeClr>
                </a:solidFill>
              </a:rPr>
              <a:t>INCLUSIVE PRACTICE</a:t>
            </a:r>
          </a:p>
          <a:p>
            <a:pPr algn="ctr"/>
            <a:r>
              <a:rPr lang="en-GB" sz="3300" b="1" dirty="0">
                <a:solidFill>
                  <a:schemeClr val="accent3">
                    <a:lumMod val="75000"/>
                  </a:schemeClr>
                </a:solidFill>
              </a:rPr>
              <a:t>At St Columba’s Catholic Primary </a:t>
            </a:r>
            <a:r>
              <a:rPr lang="en-GB" sz="2900" b="1" dirty="0">
                <a:solidFill>
                  <a:schemeClr val="accent3">
                    <a:lumMod val="75000"/>
                  </a:schemeClr>
                </a:solidFill>
              </a:rPr>
              <a:t>School</a:t>
            </a:r>
          </a:p>
        </p:txBody>
      </p:sp>
      <p:pic>
        <p:nvPicPr>
          <p:cNvPr id="5" name="Picture 4" descr="A blue letter with a white background&#10;&#10;AI-generated content may be incorrect.">
            <a:extLst>
              <a:ext uri="{FF2B5EF4-FFF2-40B4-BE49-F238E27FC236}">
                <a16:creationId xmlns:a16="http://schemas.microsoft.com/office/drawing/2014/main" id="{919858F1-53F7-6F62-8FE6-A3505FD871A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07067" y="1543541"/>
            <a:ext cx="8034544" cy="1721986"/>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68B62-5BBF-C88D-BAF0-A038759020F2}"/>
              </a:ext>
            </a:extLst>
          </p:cNvPr>
          <p:cNvSpPr>
            <a:spLocks noGrp="1"/>
          </p:cNvSpPr>
          <p:nvPr>
            <p:ph type="title"/>
          </p:nvPr>
        </p:nvSpPr>
        <p:spPr/>
        <p:txBody>
          <a:bodyPr/>
          <a:lstStyle/>
          <a:p>
            <a:pPr algn="ctr"/>
            <a:r>
              <a:rPr lang="en-GB" dirty="0"/>
              <a:t>About Our Specialist</a:t>
            </a:r>
          </a:p>
        </p:txBody>
      </p:sp>
      <p:sp>
        <p:nvSpPr>
          <p:cNvPr id="4" name="Date Placeholder 3">
            <a:extLst>
              <a:ext uri="{FF2B5EF4-FFF2-40B4-BE49-F238E27FC236}">
                <a16:creationId xmlns:a16="http://schemas.microsoft.com/office/drawing/2014/main" id="{E137F7E2-DEF9-1609-AA5A-B6E30A42C166}"/>
              </a:ext>
            </a:extLst>
          </p:cNvPr>
          <p:cNvSpPr>
            <a:spLocks noGrp="1"/>
          </p:cNvSpPr>
          <p:nvPr>
            <p:ph type="dt" sz="half" idx="10"/>
          </p:nvPr>
        </p:nvSpPr>
        <p:spPr/>
        <p:txBody>
          <a:bodyPr/>
          <a:lstStyle/>
          <a:p>
            <a:fld id="{138E931C-2504-4232-A020-FD6BACDA9D44}" type="datetime1">
              <a:rPr lang="en-US" smtClean="0"/>
              <a:t>9/3/2025</a:t>
            </a:fld>
            <a:endParaRPr lang="en-US" dirty="0"/>
          </a:p>
        </p:txBody>
      </p:sp>
      <p:sp>
        <p:nvSpPr>
          <p:cNvPr id="6" name="Slide Number Placeholder 5">
            <a:extLst>
              <a:ext uri="{FF2B5EF4-FFF2-40B4-BE49-F238E27FC236}">
                <a16:creationId xmlns:a16="http://schemas.microsoft.com/office/drawing/2014/main" id="{9977E57C-07C8-BCA8-B448-7D187A7F5025}"/>
              </a:ext>
            </a:extLst>
          </p:cNvPr>
          <p:cNvSpPr>
            <a:spLocks noGrp="1"/>
          </p:cNvSpPr>
          <p:nvPr>
            <p:ph type="sldNum" sz="quarter" idx="12"/>
          </p:nvPr>
        </p:nvSpPr>
        <p:spPr/>
        <p:txBody>
          <a:bodyPr/>
          <a:lstStyle/>
          <a:p>
            <a:fld id="{A65A5C87-DF58-40C8-B092-1DE63DB4547E}" type="slidenum">
              <a:rPr lang="en-US" smtClean="0"/>
              <a:t>2</a:t>
            </a:fld>
            <a:endParaRPr lang="en-US" dirty="0"/>
          </a:p>
        </p:txBody>
      </p:sp>
      <p:sp>
        <p:nvSpPr>
          <p:cNvPr id="10" name="Content Placeholder 9">
            <a:extLst>
              <a:ext uri="{FF2B5EF4-FFF2-40B4-BE49-F238E27FC236}">
                <a16:creationId xmlns:a16="http://schemas.microsoft.com/office/drawing/2014/main" id="{92CB7F6A-EBD7-25EE-FBF0-02279FB7E0BC}"/>
              </a:ext>
            </a:extLst>
          </p:cNvPr>
          <p:cNvSpPr>
            <a:spLocks noGrp="1"/>
          </p:cNvSpPr>
          <p:nvPr>
            <p:ph idx="1"/>
          </p:nvPr>
        </p:nvSpPr>
        <p:spPr>
          <a:xfrm>
            <a:off x="677334" y="1261642"/>
            <a:ext cx="8596668" cy="4779720"/>
          </a:xfrm>
        </p:spPr>
        <p:txBody>
          <a:bodyPr>
            <a:normAutofit/>
          </a:bodyPr>
          <a:lstStyle/>
          <a:p>
            <a:r>
              <a:rPr lang="en-GB" sz="2000" dirty="0"/>
              <a:t>Karen Griffiths.  </a:t>
            </a:r>
          </a:p>
          <a:p>
            <a:r>
              <a:rPr lang="en-GB" sz="2000" dirty="0"/>
              <a:t>I am passionate about delivering/promoting physical movement inclusive practice in all educational settings. </a:t>
            </a:r>
          </a:p>
          <a:p>
            <a:r>
              <a:rPr lang="en-GB" sz="2000" dirty="0"/>
              <a:t>Working with children who have specific needs</a:t>
            </a:r>
          </a:p>
          <a:p>
            <a:r>
              <a:rPr lang="en-GB" sz="2000" b="1" dirty="0"/>
              <a:t>Previous Roles</a:t>
            </a:r>
          </a:p>
          <a:p>
            <a:pPr marL="457200" indent="-457200">
              <a:buFont typeface="+mj-lt"/>
              <a:buAutoNum type="arabicPeriod"/>
            </a:pPr>
            <a:r>
              <a:rPr lang="en-GB" sz="2000" dirty="0"/>
              <a:t>Specialist Advisory Teacher for Autism, working across the infant, primary and secondary mainstream settings.</a:t>
            </a:r>
          </a:p>
          <a:p>
            <a:pPr marL="457200" indent="-457200">
              <a:buFont typeface="+mj-lt"/>
              <a:buAutoNum type="arabicPeriod"/>
            </a:pPr>
            <a:r>
              <a:rPr lang="en-GB" sz="2000" dirty="0"/>
              <a:t>Head of Physical Education.  </a:t>
            </a:r>
          </a:p>
          <a:p>
            <a:r>
              <a:rPr lang="en-GB" sz="2000" dirty="0"/>
              <a:t>Tailored, practical hands-on support and interventions (l</a:t>
            </a:r>
          </a:p>
          <a:p>
            <a:r>
              <a:rPr lang="en-GB" sz="2000" dirty="0"/>
              <a:t>My aim is to work closely with and upskill staff within the school setting, so that in the future, staff will themselves become proficient in delivering the programmes.</a:t>
            </a:r>
            <a:endParaRPr lang="en-GB" dirty="0"/>
          </a:p>
        </p:txBody>
      </p:sp>
    </p:spTree>
    <p:extLst>
      <p:ext uri="{BB962C8B-B14F-4D97-AF65-F5344CB8AC3E}">
        <p14:creationId xmlns:p14="http://schemas.microsoft.com/office/powerpoint/2010/main" val="3022661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54BD11-7D60-54C3-74B2-AA80365648E8}"/>
              </a:ext>
            </a:extLst>
          </p:cNvPr>
          <p:cNvSpPr>
            <a:spLocks noGrp="1"/>
          </p:cNvSpPr>
          <p:nvPr>
            <p:ph type="title"/>
          </p:nvPr>
        </p:nvSpPr>
        <p:spPr>
          <a:xfrm>
            <a:off x="1286933" y="609600"/>
            <a:ext cx="10197494" cy="1099457"/>
          </a:xfrm>
        </p:spPr>
        <p:txBody>
          <a:bodyPr>
            <a:normAutofit/>
          </a:bodyPr>
          <a:lstStyle/>
          <a:p>
            <a:pPr algn="ctr"/>
            <a:r>
              <a:rPr lang="en-GB" dirty="0"/>
              <a:t>The Offer</a:t>
            </a:r>
          </a:p>
        </p:txBody>
      </p:sp>
      <p:sp>
        <p:nvSpPr>
          <p:cNvPr id="19" name="Isosceles Triangle 18">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Footer Placeholder 4">
            <a:extLst>
              <a:ext uri="{FF2B5EF4-FFF2-40B4-BE49-F238E27FC236}">
                <a16:creationId xmlns:a16="http://schemas.microsoft.com/office/drawing/2014/main" id="{BA5B4A3D-E320-09D6-8265-C9E2CAE4BA65}"/>
              </a:ext>
            </a:extLst>
          </p:cNvPr>
          <p:cNvSpPr>
            <a:spLocks noGrp="1"/>
          </p:cNvSpPr>
          <p:nvPr>
            <p:ph type="ftr" sz="quarter" idx="11"/>
          </p:nvPr>
        </p:nvSpPr>
        <p:spPr>
          <a:xfrm>
            <a:off x="1981203" y="6182876"/>
            <a:ext cx="6297612" cy="365125"/>
          </a:xfrm>
        </p:spPr>
        <p:txBody>
          <a:bodyPr>
            <a:normAutofit/>
          </a:bodyPr>
          <a:lstStyle/>
          <a:p>
            <a:endParaRPr lang="en-US" dirty="0"/>
          </a:p>
        </p:txBody>
      </p:sp>
      <p:sp>
        <p:nvSpPr>
          <p:cNvPr id="4" name="Date Placeholder 3">
            <a:extLst>
              <a:ext uri="{FF2B5EF4-FFF2-40B4-BE49-F238E27FC236}">
                <a16:creationId xmlns:a16="http://schemas.microsoft.com/office/drawing/2014/main" id="{25EF4B02-B18C-E675-7D34-8A992F7CA48A}"/>
              </a:ext>
            </a:extLst>
          </p:cNvPr>
          <p:cNvSpPr>
            <a:spLocks noGrp="1"/>
          </p:cNvSpPr>
          <p:nvPr>
            <p:ph type="dt" sz="half" idx="10"/>
          </p:nvPr>
        </p:nvSpPr>
        <p:spPr>
          <a:xfrm>
            <a:off x="8509002" y="6182876"/>
            <a:ext cx="911939" cy="365125"/>
          </a:xfrm>
        </p:spPr>
        <p:txBody>
          <a:bodyPr>
            <a:normAutofit/>
          </a:bodyPr>
          <a:lstStyle/>
          <a:p>
            <a:pPr>
              <a:spcAft>
                <a:spcPts val="600"/>
              </a:spcAft>
            </a:pPr>
            <a:fld id="{FD3F927D-044B-432E-9F85-1DAB310B663B}" type="datetime1">
              <a:rPr lang="en-US" smtClean="0"/>
              <a:pPr>
                <a:spcAft>
                  <a:spcPts val="600"/>
                </a:spcAft>
              </a:pPr>
              <a:t>9/3/2025</a:t>
            </a:fld>
            <a:endParaRPr lang="en-US"/>
          </a:p>
        </p:txBody>
      </p:sp>
      <p:sp>
        <p:nvSpPr>
          <p:cNvPr id="6" name="Slide Number Placeholder 5">
            <a:extLst>
              <a:ext uri="{FF2B5EF4-FFF2-40B4-BE49-F238E27FC236}">
                <a16:creationId xmlns:a16="http://schemas.microsoft.com/office/drawing/2014/main" id="{DA4855B0-B417-5889-029A-60C4EB750A1B}"/>
              </a:ext>
            </a:extLst>
          </p:cNvPr>
          <p:cNvSpPr>
            <a:spLocks noGrp="1"/>
          </p:cNvSpPr>
          <p:nvPr>
            <p:ph type="sldNum" sz="quarter" idx="12"/>
          </p:nvPr>
        </p:nvSpPr>
        <p:spPr>
          <a:xfrm>
            <a:off x="9894532" y="6182876"/>
            <a:ext cx="683339" cy="365125"/>
          </a:xfrm>
        </p:spPr>
        <p:txBody>
          <a:bodyPr>
            <a:normAutofit/>
          </a:bodyPr>
          <a:lstStyle/>
          <a:p>
            <a:pPr>
              <a:spcAft>
                <a:spcPts val="600"/>
              </a:spcAft>
            </a:pPr>
            <a:fld id="{A65A5C87-DF58-40C8-B092-1DE63DB4547E}" type="slidenum">
              <a:rPr lang="en-US" smtClean="0"/>
              <a:pPr>
                <a:spcAft>
                  <a:spcPts val="600"/>
                </a:spcAft>
              </a:pPr>
              <a:t>3</a:t>
            </a:fld>
            <a:endParaRPr lang="en-US"/>
          </a:p>
        </p:txBody>
      </p:sp>
      <p:sp>
        <p:nvSpPr>
          <p:cNvPr id="20" name="Isosceles Triangle 19">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21" name="Content Placeholder 2">
            <a:extLst>
              <a:ext uri="{FF2B5EF4-FFF2-40B4-BE49-F238E27FC236}">
                <a16:creationId xmlns:a16="http://schemas.microsoft.com/office/drawing/2014/main" id="{58A468D8-DC18-E9FF-A455-5EAE4A2D7958}"/>
              </a:ext>
            </a:extLst>
          </p:cNvPr>
          <p:cNvGraphicFramePr>
            <a:graphicFrameLocks noGrp="1"/>
          </p:cNvGraphicFramePr>
          <p:nvPr>
            <p:ph idx="1"/>
            <p:extLst>
              <p:ext uri="{D42A27DB-BD31-4B8C-83A1-F6EECF244321}">
                <p14:modId xmlns:p14="http://schemas.microsoft.com/office/powerpoint/2010/main" val="2749450930"/>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42529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5" name="Group 44">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46" name="Straight Connector 45">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7" name="Straight Connector 46">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8"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0" name="Isosceles Triangle 49">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1"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2"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3"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4" name="Isosceles Triangle 53">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5" name="Isosceles Triangle 54">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8" name="Picture 7" descr="Close-up of hopscotch on a sidewalk">
            <a:extLst>
              <a:ext uri="{FF2B5EF4-FFF2-40B4-BE49-F238E27FC236}">
                <a16:creationId xmlns:a16="http://schemas.microsoft.com/office/drawing/2014/main" id="{7FFA9B58-C868-D9C4-53C1-7BE71E62E26E}"/>
              </a:ext>
            </a:extLst>
          </p:cNvPr>
          <p:cNvPicPr>
            <a:picLocks noChangeAspect="1"/>
          </p:cNvPicPr>
          <p:nvPr/>
        </p:nvPicPr>
        <p:blipFill>
          <a:blip r:embed="rId2">
            <a:duotone>
              <a:schemeClr val="accent1">
                <a:shade val="45000"/>
                <a:satMod val="135000"/>
              </a:schemeClr>
              <a:prstClr val="white"/>
            </a:duotone>
          </a:blip>
          <a:srcRect l="9091" t="12534" b="10857"/>
          <a:stretch>
            <a:fillRect/>
          </a:stretch>
        </p:blipFill>
        <p:spPr>
          <a:xfrm>
            <a:off x="1" y="10"/>
            <a:ext cx="12191999" cy="6857990"/>
          </a:xfrm>
          <a:prstGeom prst="rect">
            <a:avLst/>
          </a:prstGeom>
        </p:spPr>
      </p:pic>
      <p:sp>
        <p:nvSpPr>
          <p:cNvPr id="57" name="Isosceles Triangle 56">
            <a:extLst>
              <a:ext uri="{FF2B5EF4-FFF2-40B4-BE49-F238E27FC236}">
                <a16:creationId xmlns:a16="http://schemas.microsoft.com/office/drawing/2014/main" id="{F5F0CD5C-72F3-4090-8A69-8E15CB432A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9" name="Parallelogram 58">
            <a:extLst>
              <a:ext uri="{FF2B5EF4-FFF2-40B4-BE49-F238E27FC236}">
                <a16:creationId xmlns:a16="http://schemas.microsoft.com/office/drawing/2014/main" id="{217496A2-9394-4FB7-BA0E-717D2D2E7A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33800" y="0"/>
            <a:ext cx="7315200" cy="6858000"/>
          </a:xfrm>
          <a:prstGeom prst="parallelogram">
            <a:avLst>
              <a:gd name="adj" fmla="val 15925"/>
            </a:avLst>
          </a:prstGeom>
          <a:solidFill>
            <a:schemeClr val="bg1">
              <a:alpha val="87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61" name="Straight Connector 60">
            <a:extLst>
              <a:ext uri="{FF2B5EF4-FFF2-40B4-BE49-F238E27FC236}">
                <a16:creationId xmlns:a16="http://schemas.microsoft.com/office/drawing/2014/main" id="{D02CF681-4765-4E88-802F-B2474DCD516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3" name="Straight Connector 62">
            <a:extLst>
              <a:ext uri="{FF2B5EF4-FFF2-40B4-BE49-F238E27FC236}">
                <a16:creationId xmlns:a16="http://schemas.microsoft.com/office/drawing/2014/main" id="{3D57B2BA-243C-45C7-A5D8-46CA719437F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65" name="Rectangle 23">
            <a:extLst>
              <a:ext uri="{FF2B5EF4-FFF2-40B4-BE49-F238E27FC236}">
                <a16:creationId xmlns:a16="http://schemas.microsoft.com/office/drawing/2014/main" id="{67374FB5-CBB7-46FF-95B5-2251BC6856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7" name="Rectangle 25">
            <a:extLst>
              <a:ext uri="{FF2B5EF4-FFF2-40B4-BE49-F238E27FC236}">
                <a16:creationId xmlns:a16="http://schemas.microsoft.com/office/drawing/2014/main" id="{34BCEAB7-D9E0-40A4-9254-8593BD346E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9" name="Isosceles Triangle 68">
            <a:extLst>
              <a:ext uri="{FF2B5EF4-FFF2-40B4-BE49-F238E27FC236}">
                <a16:creationId xmlns:a16="http://schemas.microsoft.com/office/drawing/2014/main" id="{D567A354-BB63-405C-8E5F-2F510E670F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2CD262BB-4508-AB95-E204-6FC78C167D07}"/>
              </a:ext>
            </a:extLst>
          </p:cNvPr>
          <p:cNvSpPr>
            <a:spLocks noGrp="1"/>
          </p:cNvSpPr>
          <p:nvPr>
            <p:ph type="title"/>
          </p:nvPr>
        </p:nvSpPr>
        <p:spPr>
          <a:xfrm>
            <a:off x="4791450" y="1678665"/>
            <a:ext cx="4482553" cy="2369131"/>
          </a:xfrm>
        </p:spPr>
        <p:txBody>
          <a:bodyPr vert="horz" lIns="91440" tIns="45720" rIns="91440" bIns="45720" rtlCol="0" anchor="b">
            <a:normAutofit/>
          </a:bodyPr>
          <a:lstStyle/>
          <a:p>
            <a:pPr algn="r">
              <a:lnSpc>
                <a:spcPct val="90000"/>
              </a:lnSpc>
            </a:pPr>
            <a:r>
              <a:rPr lang="en-US" sz="4600"/>
              <a:t>Early Years Motor Screening Programme</a:t>
            </a:r>
          </a:p>
        </p:txBody>
      </p:sp>
      <p:sp>
        <p:nvSpPr>
          <p:cNvPr id="4" name="Date Placeholder 3">
            <a:extLst>
              <a:ext uri="{FF2B5EF4-FFF2-40B4-BE49-F238E27FC236}">
                <a16:creationId xmlns:a16="http://schemas.microsoft.com/office/drawing/2014/main" id="{B0C89D87-ABE9-7EE0-A7BB-5BCFB4132FB4}"/>
              </a:ext>
            </a:extLst>
          </p:cNvPr>
          <p:cNvSpPr>
            <a:spLocks noGrp="1"/>
          </p:cNvSpPr>
          <p:nvPr>
            <p:ph type="dt" sz="half" idx="10"/>
          </p:nvPr>
        </p:nvSpPr>
        <p:spPr>
          <a:xfrm>
            <a:off x="7839693" y="449476"/>
            <a:ext cx="1437917" cy="365125"/>
          </a:xfrm>
        </p:spPr>
        <p:txBody>
          <a:bodyPr vert="horz" lIns="91440" tIns="45720" rIns="91440" bIns="45720" rtlCol="0" anchor="ctr">
            <a:normAutofit/>
          </a:bodyPr>
          <a:lstStyle/>
          <a:p>
            <a:pPr defTabSz="914400">
              <a:spcAft>
                <a:spcPts val="600"/>
              </a:spcAft>
            </a:pPr>
            <a:fld id="{0810BF3B-2F4C-4FC8-AAF2-1FA0035EEFEA}" type="datetime1">
              <a:rPr lang="en-US"/>
              <a:pPr defTabSz="914400">
                <a:spcAft>
                  <a:spcPts val="600"/>
                </a:spcAft>
              </a:pPr>
              <a:t>9/3/2025</a:t>
            </a:fld>
            <a:endParaRPr lang="en-US"/>
          </a:p>
        </p:txBody>
      </p:sp>
      <p:sp>
        <p:nvSpPr>
          <p:cNvPr id="5" name="Footer Placeholder 4">
            <a:extLst>
              <a:ext uri="{FF2B5EF4-FFF2-40B4-BE49-F238E27FC236}">
                <a16:creationId xmlns:a16="http://schemas.microsoft.com/office/drawing/2014/main" id="{A008E346-60EE-23C6-704F-7089B41BEE79}"/>
              </a:ext>
            </a:extLst>
          </p:cNvPr>
          <p:cNvSpPr>
            <a:spLocks noGrp="1"/>
          </p:cNvSpPr>
          <p:nvPr>
            <p:ph type="ftr" sz="quarter" idx="11"/>
          </p:nvPr>
        </p:nvSpPr>
        <p:spPr>
          <a:xfrm>
            <a:off x="4092401" y="6041362"/>
            <a:ext cx="4021497" cy="365125"/>
          </a:xfrm>
        </p:spPr>
        <p:txBody>
          <a:bodyPr vert="horz" lIns="91440" tIns="45720" rIns="91440" bIns="45720" rtlCol="0" anchor="ctr">
            <a:normAutofit/>
          </a:bodyPr>
          <a:lstStyle/>
          <a:p>
            <a:pPr defTabSz="914400"/>
            <a:endParaRPr lang="en-US" sz="900" kern="1200">
              <a:solidFill>
                <a:schemeClr val="tx1">
                  <a:tint val="75000"/>
                </a:schemeClr>
              </a:solidFill>
              <a:latin typeface="+mn-lt"/>
              <a:ea typeface="+mn-ea"/>
              <a:cs typeface="+mn-cs"/>
            </a:endParaRPr>
          </a:p>
        </p:txBody>
      </p:sp>
      <p:sp>
        <p:nvSpPr>
          <p:cNvPr id="6" name="Slide Number Placeholder 5">
            <a:extLst>
              <a:ext uri="{FF2B5EF4-FFF2-40B4-BE49-F238E27FC236}">
                <a16:creationId xmlns:a16="http://schemas.microsoft.com/office/drawing/2014/main" id="{B85EE0E9-FAFC-71FB-B340-824B40EB5E5D}"/>
              </a:ext>
            </a:extLst>
          </p:cNvPr>
          <p:cNvSpPr>
            <a:spLocks noGrp="1"/>
          </p:cNvSpPr>
          <p:nvPr>
            <p:ph type="sldNum" sz="quarter" idx="12"/>
          </p:nvPr>
        </p:nvSpPr>
        <p:spPr>
          <a:xfrm>
            <a:off x="8590663" y="6041362"/>
            <a:ext cx="683339" cy="365125"/>
          </a:xfrm>
        </p:spPr>
        <p:txBody>
          <a:bodyPr vert="horz" lIns="91440" tIns="45720" rIns="91440" bIns="45720" rtlCol="0" anchor="ctr">
            <a:normAutofit/>
          </a:bodyPr>
          <a:lstStyle/>
          <a:p>
            <a:pPr defTabSz="914400">
              <a:spcAft>
                <a:spcPts val="600"/>
              </a:spcAft>
            </a:pPr>
            <a:fld id="{A65A5C87-DF58-40C8-B092-1DE63DB4547E}" type="slidenum">
              <a:rPr lang="en-US"/>
              <a:pPr defTabSz="914400">
                <a:spcAft>
                  <a:spcPts val="600"/>
                </a:spcAft>
              </a:pPr>
              <a:t>4</a:t>
            </a:fld>
            <a:endParaRPr lang="en-US"/>
          </a:p>
        </p:txBody>
      </p:sp>
      <p:sp>
        <p:nvSpPr>
          <p:cNvPr id="71" name="Rectangle 27">
            <a:extLst>
              <a:ext uri="{FF2B5EF4-FFF2-40B4-BE49-F238E27FC236}">
                <a16:creationId xmlns:a16="http://schemas.microsoft.com/office/drawing/2014/main" id="{9185A8D7-2F20-4F7A-97BE-21DB1654C7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3" name="Rectangle 28">
            <a:extLst>
              <a:ext uri="{FF2B5EF4-FFF2-40B4-BE49-F238E27FC236}">
                <a16:creationId xmlns:a16="http://schemas.microsoft.com/office/drawing/2014/main" id="{CB65BD56-22B3-4E13-BFCA-B8E8BEB92D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5" name="Rectangle 29">
            <a:extLst>
              <a:ext uri="{FF2B5EF4-FFF2-40B4-BE49-F238E27FC236}">
                <a16:creationId xmlns:a16="http://schemas.microsoft.com/office/drawing/2014/main" id="{6790ED68-BCA0-4247-A72F-1CB85DF068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7" name="Isosceles Triangle 76">
            <a:extLst>
              <a:ext uri="{FF2B5EF4-FFF2-40B4-BE49-F238E27FC236}">
                <a16:creationId xmlns:a16="http://schemas.microsoft.com/office/drawing/2014/main" id="{DD0F2B3F-DC55-4FA7-B667-1ACD079209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322444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2F9C24-157F-79DB-4AE7-751DBF6A8A3E}"/>
              </a:ext>
            </a:extLst>
          </p:cNvPr>
          <p:cNvSpPr>
            <a:spLocks noGrp="1"/>
          </p:cNvSpPr>
          <p:nvPr>
            <p:ph idx="1"/>
          </p:nvPr>
        </p:nvSpPr>
        <p:spPr>
          <a:xfrm>
            <a:off x="677334" y="451513"/>
            <a:ext cx="8596668" cy="5589849"/>
          </a:xfrm>
        </p:spPr>
        <p:txBody>
          <a:bodyPr>
            <a:normAutofit/>
          </a:bodyPr>
          <a:lstStyle/>
          <a:p>
            <a:r>
              <a:rPr lang="en-GB" sz="2800" dirty="0">
                <a:solidFill>
                  <a:schemeClr val="accent3">
                    <a:lumMod val="75000"/>
                  </a:schemeClr>
                </a:solidFill>
              </a:rPr>
              <a:t>Early Years Foundation stage Motor Screening was developed by Dr Vanessa King and Dr Kirsty Howells during 2023-2024 in conjunction with the Association for Physical Education. </a:t>
            </a:r>
          </a:p>
          <a:p>
            <a:endParaRPr lang="en-GB" sz="2800" dirty="0">
              <a:solidFill>
                <a:schemeClr val="accent3">
                  <a:lumMod val="75000"/>
                </a:schemeClr>
              </a:solidFill>
            </a:endParaRPr>
          </a:p>
          <a:p>
            <a:r>
              <a:rPr lang="en-GB" sz="2800" dirty="0">
                <a:solidFill>
                  <a:schemeClr val="accent3">
                    <a:lumMod val="75000"/>
                  </a:schemeClr>
                </a:solidFill>
              </a:rPr>
              <a:t>The idea behind the programme is to create new neural connections in the brain and body developing; </a:t>
            </a:r>
            <a:r>
              <a:rPr lang="en-GB" sz="2800" b="1" dirty="0">
                <a:solidFill>
                  <a:schemeClr val="accent3">
                    <a:lumMod val="75000"/>
                  </a:schemeClr>
                </a:solidFill>
              </a:rPr>
              <a:t>Balance; Coordination; Agility; Core Strength; Postural Control; Hand Eye Coordination &amp; Suppression of primitive reflexes</a:t>
            </a:r>
            <a:r>
              <a:rPr lang="en-GB" sz="2800" dirty="0">
                <a:solidFill>
                  <a:schemeClr val="accent3">
                    <a:lumMod val="75000"/>
                  </a:schemeClr>
                </a:solidFill>
              </a:rPr>
              <a:t>.</a:t>
            </a:r>
          </a:p>
          <a:p>
            <a:pPr marL="0" indent="0">
              <a:buNone/>
            </a:pPr>
            <a:endParaRPr lang="en-GB" sz="2800" dirty="0">
              <a:solidFill>
                <a:schemeClr val="accent3">
                  <a:lumMod val="75000"/>
                </a:schemeClr>
              </a:solidFill>
            </a:endParaRPr>
          </a:p>
          <a:p>
            <a:endParaRPr lang="en-GB" sz="2800" dirty="0">
              <a:solidFill>
                <a:schemeClr val="accent3">
                  <a:lumMod val="75000"/>
                </a:schemeClr>
              </a:solidFill>
            </a:endParaRPr>
          </a:p>
        </p:txBody>
      </p:sp>
      <p:sp>
        <p:nvSpPr>
          <p:cNvPr id="4" name="Date Placeholder 3">
            <a:extLst>
              <a:ext uri="{FF2B5EF4-FFF2-40B4-BE49-F238E27FC236}">
                <a16:creationId xmlns:a16="http://schemas.microsoft.com/office/drawing/2014/main" id="{D91F96DD-6050-11D4-4266-52B9A0113656}"/>
              </a:ext>
            </a:extLst>
          </p:cNvPr>
          <p:cNvSpPr>
            <a:spLocks noGrp="1"/>
          </p:cNvSpPr>
          <p:nvPr>
            <p:ph type="dt" sz="half" idx="10"/>
          </p:nvPr>
        </p:nvSpPr>
        <p:spPr/>
        <p:txBody>
          <a:bodyPr/>
          <a:lstStyle/>
          <a:p>
            <a:fld id="{1E13F63B-E03E-40F2-B5B0-F82BC1F6519B}" type="datetime1">
              <a:rPr lang="en-US" smtClean="0"/>
              <a:t>9/3/2025</a:t>
            </a:fld>
            <a:endParaRPr lang="en-US" dirty="0"/>
          </a:p>
        </p:txBody>
      </p:sp>
      <p:sp>
        <p:nvSpPr>
          <p:cNvPr id="5" name="Footer Placeholder 4">
            <a:extLst>
              <a:ext uri="{FF2B5EF4-FFF2-40B4-BE49-F238E27FC236}">
                <a16:creationId xmlns:a16="http://schemas.microsoft.com/office/drawing/2014/main" id="{D3C0BF2A-AF08-BF71-4883-B4A7622CDDB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8DE7A4A-EE82-3D85-1DBD-6A84E16950A6}"/>
              </a:ext>
            </a:extLst>
          </p:cNvPr>
          <p:cNvSpPr>
            <a:spLocks noGrp="1"/>
          </p:cNvSpPr>
          <p:nvPr>
            <p:ph type="sldNum" sz="quarter" idx="12"/>
          </p:nvPr>
        </p:nvSpPr>
        <p:spPr/>
        <p:txBody>
          <a:bodyPr/>
          <a:lstStyle/>
          <a:p>
            <a:fld id="{A65A5C87-DF58-40C8-B092-1DE63DB4547E}" type="slidenum">
              <a:rPr lang="en-US" smtClean="0"/>
              <a:t>5</a:t>
            </a:fld>
            <a:endParaRPr lang="en-US" dirty="0"/>
          </a:p>
        </p:txBody>
      </p:sp>
    </p:spTree>
    <p:extLst>
      <p:ext uri="{BB962C8B-B14F-4D97-AF65-F5344CB8AC3E}">
        <p14:creationId xmlns:p14="http://schemas.microsoft.com/office/powerpoint/2010/main" val="3119533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5839BA1-CE72-AE55-1711-C75E69EAFC8D}"/>
              </a:ext>
            </a:extLst>
          </p:cNvPr>
          <p:cNvSpPr>
            <a:spLocks noGrp="1"/>
          </p:cNvSpPr>
          <p:nvPr>
            <p:ph type="dt" sz="half" idx="10"/>
          </p:nvPr>
        </p:nvSpPr>
        <p:spPr/>
        <p:txBody>
          <a:bodyPr/>
          <a:lstStyle/>
          <a:p>
            <a:fld id="{5EFEAEBD-8A92-445C-A9BF-21649947A138}" type="datetime1">
              <a:rPr lang="en-US" smtClean="0"/>
              <a:t>9/3/2025</a:t>
            </a:fld>
            <a:endParaRPr lang="en-US" dirty="0"/>
          </a:p>
        </p:txBody>
      </p:sp>
      <p:sp>
        <p:nvSpPr>
          <p:cNvPr id="5" name="Footer Placeholder 4">
            <a:extLst>
              <a:ext uri="{FF2B5EF4-FFF2-40B4-BE49-F238E27FC236}">
                <a16:creationId xmlns:a16="http://schemas.microsoft.com/office/drawing/2014/main" id="{BB846EC8-5E5A-3E47-DFBE-68FA181E39B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753F6DD-B7D2-9351-0127-1700C6F22248}"/>
              </a:ext>
            </a:extLst>
          </p:cNvPr>
          <p:cNvSpPr>
            <a:spLocks noGrp="1"/>
          </p:cNvSpPr>
          <p:nvPr>
            <p:ph type="sldNum" sz="quarter" idx="12"/>
          </p:nvPr>
        </p:nvSpPr>
        <p:spPr/>
        <p:txBody>
          <a:bodyPr/>
          <a:lstStyle/>
          <a:p>
            <a:fld id="{A65A5C87-DF58-40C8-B092-1DE63DB4547E}" type="slidenum">
              <a:rPr lang="en-US" smtClean="0"/>
              <a:t>6</a:t>
            </a:fld>
            <a:endParaRPr lang="en-US" dirty="0"/>
          </a:p>
        </p:txBody>
      </p:sp>
      <p:graphicFrame>
        <p:nvGraphicFramePr>
          <p:cNvPr id="7" name="Object 6">
            <a:extLst>
              <a:ext uri="{FF2B5EF4-FFF2-40B4-BE49-F238E27FC236}">
                <a16:creationId xmlns:a16="http://schemas.microsoft.com/office/drawing/2014/main" id="{B0E35524-C488-4BB7-B186-5BF7E58F2C9E}"/>
              </a:ext>
            </a:extLst>
          </p:cNvPr>
          <p:cNvGraphicFramePr>
            <a:graphicFrameLocks noChangeAspect="1"/>
          </p:cNvGraphicFramePr>
          <p:nvPr>
            <p:extLst>
              <p:ext uri="{D42A27DB-BD31-4B8C-83A1-F6EECF244321}">
                <p14:modId xmlns:p14="http://schemas.microsoft.com/office/powerpoint/2010/main" val="2345982929"/>
              </p:ext>
            </p:extLst>
          </p:nvPr>
        </p:nvGraphicFramePr>
        <p:xfrm>
          <a:off x="1287072" y="-85581"/>
          <a:ext cx="6815938" cy="6943581"/>
        </p:xfrm>
        <a:graphic>
          <a:graphicData uri="http://schemas.openxmlformats.org/presentationml/2006/ole">
            <mc:AlternateContent xmlns:mc="http://schemas.openxmlformats.org/markup-compatibility/2006">
              <mc:Choice xmlns:v="urn:schemas-microsoft-com:vml" Requires="v">
                <p:oleObj spid="_x0000_s1029" name="Document" r:id="rId4" imgW="6482781" imgH="7007688" progId="Word.OpenDocumentText.12">
                  <p:embed/>
                </p:oleObj>
              </mc:Choice>
              <mc:Fallback>
                <p:oleObj name="Document" r:id="rId4" imgW="6482781" imgH="7007688" progId="Word.OpenDocumentText.12">
                  <p:embed/>
                  <p:pic>
                    <p:nvPicPr>
                      <p:cNvPr id="7" name="Object 6">
                        <a:extLst>
                          <a:ext uri="{FF2B5EF4-FFF2-40B4-BE49-F238E27FC236}">
                            <a16:creationId xmlns:a16="http://schemas.microsoft.com/office/drawing/2014/main" id="{B0E35524-C488-4BB7-B186-5BF7E58F2C9E}"/>
                          </a:ext>
                        </a:extLst>
                      </p:cNvPr>
                      <p:cNvPicPr/>
                      <p:nvPr/>
                    </p:nvPicPr>
                    <p:blipFill>
                      <a:blip r:embed="rId5"/>
                      <a:stretch>
                        <a:fillRect/>
                      </a:stretch>
                    </p:blipFill>
                    <p:spPr>
                      <a:xfrm>
                        <a:off x="1287072" y="-85581"/>
                        <a:ext cx="6815938" cy="6943581"/>
                      </a:xfrm>
                      <a:prstGeom prst="rect">
                        <a:avLst/>
                      </a:prstGeom>
                    </p:spPr>
                  </p:pic>
                </p:oleObj>
              </mc:Fallback>
            </mc:AlternateContent>
          </a:graphicData>
        </a:graphic>
      </p:graphicFrame>
      <p:sp>
        <p:nvSpPr>
          <p:cNvPr id="2" name="Arrow: Left 1">
            <a:extLst>
              <a:ext uri="{FF2B5EF4-FFF2-40B4-BE49-F238E27FC236}">
                <a16:creationId xmlns:a16="http://schemas.microsoft.com/office/drawing/2014/main" id="{158E2E25-95E5-A717-41DB-A448522D9DA0}"/>
              </a:ext>
            </a:extLst>
          </p:cNvPr>
          <p:cNvSpPr/>
          <p:nvPr/>
        </p:nvSpPr>
        <p:spPr>
          <a:xfrm>
            <a:off x="8103009" y="5072427"/>
            <a:ext cx="2025569" cy="798653"/>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7CBC6481-F999-5893-79F8-C2FD3BAA9E83}"/>
              </a:ext>
            </a:extLst>
          </p:cNvPr>
          <p:cNvSpPr txBox="1"/>
          <p:nvPr/>
        </p:nvSpPr>
        <p:spPr>
          <a:xfrm>
            <a:off x="10429768" y="3975803"/>
            <a:ext cx="1655179" cy="1815882"/>
          </a:xfrm>
          <a:prstGeom prst="rect">
            <a:avLst/>
          </a:prstGeom>
          <a:noFill/>
        </p:spPr>
        <p:txBody>
          <a:bodyPr wrap="square" rtlCol="0">
            <a:spAutoFit/>
          </a:bodyPr>
          <a:lstStyle/>
          <a:p>
            <a:r>
              <a:rPr lang="en-GB" sz="2800" dirty="0"/>
              <a:t>Where my work will be focused .</a:t>
            </a:r>
          </a:p>
        </p:txBody>
      </p:sp>
      <p:sp>
        <p:nvSpPr>
          <p:cNvPr id="8" name="Arrow: Left 7">
            <a:extLst>
              <a:ext uri="{FF2B5EF4-FFF2-40B4-BE49-F238E27FC236}">
                <a16:creationId xmlns:a16="http://schemas.microsoft.com/office/drawing/2014/main" id="{666533BE-EDF9-3F05-2F34-2FED05B9E710}"/>
              </a:ext>
            </a:extLst>
          </p:cNvPr>
          <p:cNvSpPr/>
          <p:nvPr/>
        </p:nvSpPr>
        <p:spPr>
          <a:xfrm>
            <a:off x="8117070" y="5995918"/>
            <a:ext cx="2025569" cy="798653"/>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Left 9">
            <a:extLst>
              <a:ext uri="{FF2B5EF4-FFF2-40B4-BE49-F238E27FC236}">
                <a16:creationId xmlns:a16="http://schemas.microsoft.com/office/drawing/2014/main" id="{28DBAF68-78E8-A437-F57F-33F23B765AAC}"/>
              </a:ext>
            </a:extLst>
          </p:cNvPr>
          <p:cNvSpPr/>
          <p:nvPr/>
        </p:nvSpPr>
        <p:spPr>
          <a:xfrm>
            <a:off x="8103009" y="4194379"/>
            <a:ext cx="2025569" cy="798653"/>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23814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B028F-9733-A622-98F7-1EADEC707EA4}"/>
              </a:ext>
            </a:extLst>
          </p:cNvPr>
          <p:cNvSpPr>
            <a:spLocks noGrp="1"/>
          </p:cNvSpPr>
          <p:nvPr>
            <p:ph type="title"/>
          </p:nvPr>
        </p:nvSpPr>
        <p:spPr>
          <a:xfrm>
            <a:off x="677334" y="609600"/>
            <a:ext cx="8596668" cy="818367"/>
          </a:xfrm>
        </p:spPr>
        <p:txBody>
          <a:bodyPr/>
          <a:lstStyle/>
          <a:p>
            <a:pPr algn="ctr"/>
            <a:r>
              <a:rPr lang="en-GB" dirty="0"/>
              <a:t>How the programme will work</a:t>
            </a:r>
          </a:p>
        </p:txBody>
      </p:sp>
      <p:sp>
        <p:nvSpPr>
          <p:cNvPr id="3" name="Content Placeholder 2">
            <a:extLst>
              <a:ext uri="{FF2B5EF4-FFF2-40B4-BE49-F238E27FC236}">
                <a16:creationId xmlns:a16="http://schemas.microsoft.com/office/drawing/2014/main" id="{47ACD443-C290-13D4-4A8F-4DC2A4B23D1C}"/>
              </a:ext>
            </a:extLst>
          </p:cNvPr>
          <p:cNvSpPr>
            <a:spLocks noGrp="1"/>
          </p:cNvSpPr>
          <p:nvPr>
            <p:ph idx="1"/>
          </p:nvPr>
        </p:nvSpPr>
        <p:spPr>
          <a:xfrm>
            <a:off x="677334" y="1427968"/>
            <a:ext cx="8596668" cy="4308954"/>
          </a:xfrm>
        </p:spPr>
        <p:txBody>
          <a:bodyPr>
            <a:normAutofit/>
          </a:bodyPr>
          <a:lstStyle/>
          <a:p>
            <a:pPr>
              <a:buFont typeface="+mj-lt"/>
              <a:buAutoNum type="arabicPeriod"/>
            </a:pPr>
            <a:r>
              <a:rPr lang="en-GB" sz="2400" dirty="0">
                <a:solidFill>
                  <a:schemeClr val="accent3">
                    <a:lumMod val="75000"/>
                  </a:schemeClr>
                </a:solidFill>
              </a:rPr>
              <a:t>Conduct “Identifying Functional Skills” Screening.</a:t>
            </a:r>
          </a:p>
          <a:p>
            <a:pPr>
              <a:buFont typeface="+mj-lt"/>
              <a:buAutoNum type="arabicPeriod"/>
            </a:pPr>
            <a:r>
              <a:rPr lang="en-GB" sz="2400" dirty="0">
                <a:solidFill>
                  <a:schemeClr val="accent3">
                    <a:lumMod val="75000"/>
                  </a:schemeClr>
                </a:solidFill>
              </a:rPr>
              <a:t>Assign Children to 3 groups: A, B or C</a:t>
            </a:r>
          </a:p>
          <a:p>
            <a:pPr>
              <a:buFont typeface="+mj-lt"/>
              <a:buAutoNum type="arabicPeriod"/>
            </a:pPr>
            <a:r>
              <a:rPr lang="en-GB" sz="2400" dirty="0">
                <a:solidFill>
                  <a:schemeClr val="accent3">
                    <a:lumMod val="75000"/>
                  </a:schemeClr>
                </a:solidFill>
              </a:rPr>
              <a:t>Children to take part in 15 to 20 mins of their group exercises X 3 per week.</a:t>
            </a:r>
          </a:p>
          <a:p>
            <a:pPr>
              <a:buFont typeface="+mj-lt"/>
              <a:buAutoNum type="arabicPeriod"/>
            </a:pPr>
            <a:r>
              <a:rPr lang="en-GB" sz="2400" dirty="0">
                <a:solidFill>
                  <a:schemeClr val="accent3">
                    <a:lumMod val="75000"/>
                  </a:schemeClr>
                </a:solidFill>
              </a:rPr>
              <a:t>Repeat </a:t>
            </a:r>
            <a:r>
              <a:rPr lang="en-GB" sz="2400">
                <a:solidFill>
                  <a:schemeClr val="accent3">
                    <a:lumMod val="75000"/>
                  </a:schemeClr>
                </a:solidFill>
              </a:rPr>
              <a:t>screening after 4-6 </a:t>
            </a:r>
            <a:r>
              <a:rPr lang="en-GB" sz="2400" dirty="0">
                <a:solidFill>
                  <a:schemeClr val="accent3">
                    <a:lumMod val="75000"/>
                  </a:schemeClr>
                </a:solidFill>
              </a:rPr>
              <a:t>weeks and move children into new groups if needed.</a:t>
            </a:r>
          </a:p>
          <a:p>
            <a:pPr>
              <a:buFont typeface="+mj-lt"/>
              <a:buAutoNum type="arabicPeriod"/>
            </a:pPr>
            <a:r>
              <a:rPr lang="en-GB" sz="2400" dirty="0">
                <a:solidFill>
                  <a:schemeClr val="accent3">
                    <a:lumMod val="75000"/>
                  </a:schemeClr>
                </a:solidFill>
              </a:rPr>
              <a:t>When children have mastered all of the exercises  in groups A, B &amp; C they are deemed to be motor competent.</a:t>
            </a:r>
          </a:p>
        </p:txBody>
      </p:sp>
      <p:sp>
        <p:nvSpPr>
          <p:cNvPr id="4" name="Date Placeholder 3">
            <a:extLst>
              <a:ext uri="{FF2B5EF4-FFF2-40B4-BE49-F238E27FC236}">
                <a16:creationId xmlns:a16="http://schemas.microsoft.com/office/drawing/2014/main" id="{3844DA0D-5D2D-5D07-76D8-8BFCEF81F5BE}"/>
              </a:ext>
            </a:extLst>
          </p:cNvPr>
          <p:cNvSpPr>
            <a:spLocks noGrp="1"/>
          </p:cNvSpPr>
          <p:nvPr>
            <p:ph type="dt" sz="half" idx="10"/>
          </p:nvPr>
        </p:nvSpPr>
        <p:spPr/>
        <p:txBody>
          <a:bodyPr/>
          <a:lstStyle/>
          <a:p>
            <a:fld id="{FF1EDE8E-5CBC-4029-A620-2D66E83BE82F}" type="datetime1">
              <a:rPr lang="en-US" smtClean="0"/>
              <a:t>9/3/2025</a:t>
            </a:fld>
            <a:endParaRPr lang="en-US" dirty="0"/>
          </a:p>
        </p:txBody>
      </p:sp>
      <p:sp>
        <p:nvSpPr>
          <p:cNvPr id="5" name="Footer Placeholder 4">
            <a:extLst>
              <a:ext uri="{FF2B5EF4-FFF2-40B4-BE49-F238E27FC236}">
                <a16:creationId xmlns:a16="http://schemas.microsoft.com/office/drawing/2014/main" id="{751D3480-0A8C-FA8E-1C14-1E173EB195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57DC3B4-C418-ABE8-3FC2-608FEACF204B}"/>
              </a:ext>
            </a:extLst>
          </p:cNvPr>
          <p:cNvSpPr>
            <a:spLocks noGrp="1"/>
          </p:cNvSpPr>
          <p:nvPr>
            <p:ph type="sldNum" sz="quarter" idx="12"/>
          </p:nvPr>
        </p:nvSpPr>
        <p:spPr/>
        <p:txBody>
          <a:bodyPr/>
          <a:lstStyle/>
          <a:p>
            <a:fld id="{A65A5C87-DF58-40C8-B092-1DE63DB4547E}" type="slidenum">
              <a:rPr lang="en-US" smtClean="0"/>
              <a:t>7</a:t>
            </a:fld>
            <a:endParaRPr lang="en-US" dirty="0"/>
          </a:p>
        </p:txBody>
      </p:sp>
    </p:spTree>
    <p:extLst>
      <p:ext uri="{BB962C8B-B14F-4D97-AF65-F5344CB8AC3E}">
        <p14:creationId xmlns:p14="http://schemas.microsoft.com/office/powerpoint/2010/main" val="5030355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3" name="Straight Connector 12">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5"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Isosceles Triangle 20">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CC4D13CA-D8BD-FFC7-E1F8-C2C70DC1705A}"/>
              </a:ext>
            </a:extLst>
          </p:cNvPr>
          <p:cNvSpPr>
            <a:spLocks noGrp="1"/>
          </p:cNvSpPr>
          <p:nvPr>
            <p:ph type="title"/>
          </p:nvPr>
        </p:nvSpPr>
        <p:spPr>
          <a:xfrm>
            <a:off x="668867" y="1678666"/>
            <a:ext cx="4088190" cy="2369093"/>
          </a:xfrm>
        </p:spPr>
        <p:txBody>
          <a:bodyPr vert="horz" lIns="91440" tIns="45720" rIns="91440" bIns="45720" rtlCol="0" anchor="b">
            <a:normAutofit/>
          </a:bodyPr>
          <a:lstStyle/>
          <a:p>
            <a:pPr algn="r"/>
            <a:r>
              <a:rPr lang="en-US" sz="4800"/>
              <a:t>Sensory Motor Circuits</a:t>
            </a:r>
          </a:p>
        </p:txBody>
      </p:sp>
      <p:sp>
        <p:nvSpPr>
          <p:cNvPr id="5" name="Footer Placeholder 4">
            <a:extLst>
              <a:ext uri="{FF2B5EF4-FFF2-40B4-BE49-F238E27FC236}">
                <a16:creationId xmlns:a16="http://schemas.microsoft.com/office/drawing/2014/main" id="{25BF9972-7544-0F31-82ED-5D958EA11EA5}"/>
              </a:ext>
            </a:extLst>
          </p:cNvPr>
          <p:cNvSpPr>
            <a:spLocks noGrp="1"/>
          </p:cNvSpPr>
          <p:nvPr>
            <p:ph type="ftr" sz="quarter" idx="11"/>
          </p:nvPr>
        </p:nvSpPr>
        <p:spPr>
          <a:xfrm>
            <a:off x="677335" y="6041362"/>
            <a:ext cx="3993887" cy="365125"/>
          </a:xfrm>
        </p:spPr>
        <p:txBody>
          <a:bodyPr vert="horz" lIns="91440" tIns="45720" rIns="91440" bIns="45720" rtlCol="0" anchor="ctr">
            <a:normAutofit/>
          </a:bodyPr>
          <a:lstStyle/>
          <a:p>
            <a:pPr defTabSz="914400"/>
            <a:endParaRPr lang="en-US" sz="900" kern="1200">
              <a:solidFill>
                <a:schemeClr val="tx1">
                  <a:lumMod val="50000"/>
                  <a:lumOff val="50000"/>
                </a:schemeClr>
              </a:solidFill>
              <a:latin typeface="+mn-lt"/>
              <a:ea typeface="+mn-ea"/>
              <a:cs typeface="+mn-cs"/>
            </a:endParaRPr>
          </a:p>
        </p:txBody>
      </p:sp>
      <p:cxnSp>
        <p:nvCxnSpPr>
          <p:cNvPr id="24" name="Straight Connector 23">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 name="Date Placeholder 3">
            <a:extLst>
              <a:ext uri="{FF2B5EF4-FFF2-40B4-BE49-F238E27FC236}">
                <a16:creationId xmlns:a16="http://schemas.microsoft.com/office/drawing/2014/main" id="{25E83F0B-E7F5-51B7-1862-C2AFB7F4AB4F}"/>
              </a:ext>
            </a:extLst>
          </p:cNvPr>
          <p:cNvSpPr>
            <a:spLocks noGrp="1"/>
          </p:cNvSpPr>
          <p:nvPr>
            <p:ph type="dt" sz="half" idx="10"/>
          </p:nvPr>
        </p:nvSpPr>
        <p:spPr>
          <a:xfrm>
            <a:off x="6670145" y="6041362"/>
            <a:ext cx="1446928" cy="365125"/>
          </a:xfrm>
        </p:spPr>
        <p:txBody>
          <a:bodyPr vert="horz" lIns="91440" tIns="45720" rIns="91440" bIns="45720" rtlCol="0" anchor="ctr">
            <a:normAutofit/>
          </a:bodyPr>
          <a:lstStyle/>
          <a:p>
            <a:pPr defTabSz="914400">
              <a:spcAft>
                <a:spcPts val="600"/>
              </a:spcAft>
            </a:pPr>
            <a:fld id="{DA0E3DE8-8FDF-49CD-96A4-C0CA182DF331}" type="datetime1">
              <a:rPr lang="en-US">
                <a:solidFill>
                  <a:srgbClr val="FFFFFF"/>
                </a:solidFill>
              </a:rPr>
              <a:pPr defTabSz="914400">
                <a:spcAft>
                  <a:spcPts val="600"/>
                </a:spcAft>
              </a:pPr>
              <a:t>9/3/2025</a:t>
            </a:fld>
            <a:endParaRPr lang="en-US">
              <a:solidFill>
                <a:srgbClr val="FFFFFF"/>
              </a:solidFill>
            </a:endParaRPr>
          </a:p>
        </p:txBody>
      </p:sp>
      <p:sp>
        <p:nvSpPr>
          <p:cNvPr id="28"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a:extLst>
              <a:ext uri="{FF2B5EF4-FFF2-40B4-BE49-F238E27FC236}">
                <a16:creationId xmlns:a16="http://schemas.microsoft.com/office/drawing/2014/main" id="{DE1B015D-3D3B-0A48-CEB8-18977CF2E11F}"/>
              </a:ext>
            </a:extLst>
          </p:cNvPr>
          <p:cNvSpPr>
            <a:spLocks noGrp="1"/>
          </p:cNvSpPr>
          <p:nvPr>
            <p:ph type="sldNum" sz="quarter" idx="12"/>
          </p:nvPr>
        </p:nvSpPr>
        <p:spPr>
          <a:xfrm>
            <a:off x="8590663" y="6041362"/>
            <a:ext cx="683339" cy="365125"/>
          </a:xfrm>
        </p:spPr>
        <p:txBody>
          <a:bodyPr vert="horz" lIns="91440" tIns="45720" rIns="91440" bIns="45720" rtlCol="0" anchor="ctr">
            <a:normAutofit/>
          </a:bodyPr>
          <a:lstStyle/>
          <a:p>
            <a:pPr defTabSz="914400">
              <a:spcAft>
                <a:spcPts val="600"/>
              </a:spcAft>
            </a:pPr>
            <a:fld id="{A65A5C87-DF58-40C8-B092-1DE63DB4547E}" type="slidenum">
              <a:rPr lang="en-US">
                <a:solidFill>
                  <a:srgbClr val="FFFFFF"/>
                </a:solidFill>
              </a:rPr>
              <a:pPr defTabSz="914400">
                <a:spcAft>
                  <a:spcPts val="600"/>
                </a:spcAft>
              </a:pPr>
              <a:t>8</a:t>
            </a:fld>
            <a:endParaRPr lang="en-US">
              <a:solidFill>
                <a:srgbClr val="FFFFFF"/>
              </a:solidFill>
            </a:endParaRPr>
          </a:p>
        </p:txBody>
      </p:sp>
      <p:sp>
        <p:nvSpPr>
          <p:cNvPr id="34"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0"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8" name="Picture 7" descr="A room with a gym and a group of people&#10;&#10;AI-generated content may be incorrect.">
            <a:extLst>
              <a:ext uri="{FF2B5EF4-FFF2-40B4-BE49-F238E27FC236}">
                <a16:creationId xmlns:a16="http://schemas.microsoft.com/office/drawing/2014/main" id="{B1EE7128-E25A-DA6A-6CF5-0871D6E0D1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80933" y="625032"/>
            <a:ext cx="5587065" cy="5041121"/>
          </a:xfrm>
          <a:prstGeom prst="rect">
            <a:avLst/>
          </a:prstGeom>
        </p:spPr>
      </p:pic>
    </p:spTree>
    <p:extLst>
      <p:ext uri="{BB962C8B-B14F-4D97-AF65-F5344CB8AC3E}">
        <p14:creationId xmlns:p14="http://schemas.microsoft.com/office/powerpoint/2010/main" val="851760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15CF2C-89B2-9135-BF41-B09179861004}"/>
              </a:ext>
            </a:extLst>
          </p:cNvPr>
          <p:cNvSpPr>
            <a:spLocks noGrp="1"/>
          </p:cNvSpPr>
          <p:nvPr>
            <p:ph idx="1"/>
          </p:nvPr>
        </p:nvSpPr>
        <p:spPr>
          <a:xfrm>
            <a:off x="677334" y="451513"/>
            <a:ext cx="8596668" cy="5589849"/>
          </a:xfrm>
        </p:spPr>
        <p:txBody>
          <a:bodyPr/>
          <a:lstStyle/>
          <a:p>
            <a:r>
              <a:rPr lang="en-GB" sz="3600" dirty="0">
                <a:solidFill>
                  <a:schemeClr val="accent3">
                    <a:lumMod val="75000"/>
                  </a:schemeClr>
                </a:solidFill>
              </a:rPr>
              <a:t>Sensory Motor Circuits aimed primarily at reception and Year 1&amp;2 pupils, but any pupil who has underdeveloped sensory motor systems will benefit from participating in the circuits</a:t>
            </a:r>
            <a:r>
              <a:rPr lang="en-GB" sz="3600" dirty="0"/>
              <a:t>.</a:t>
            </a:r>
          </a:p>
          <a:p>
            <a:pPr marL="0" indent="0">
              <a:buNone/>
            </a:pPr>
            <a:r>
              <a:rPr lang="en-GB" sz="2400" dirty="0"/>
              <a:t>.</a:t>
            </a:r>
          </a:p>
          <a:p>
            <a:endParaRPr lang="en-GB" dirty="0"/>
          </a:p>
        </p:txBody>
      </p:sp>
      <p:sp>
        <p:nvSpPr>
          <p:cNvPr id="4" name="Date Placeholder 3">
            <a:extLst>
              <a:ext uri="{FF2B5EF4-FFF2-40B4-BE49-F238E27FC236}">
                <a16:creationId xmlns:a16="http://schemas.microsoft.com/office/drawing/2014/main" id="{C9F28736-1381-1E98-E417-DA8BBE22A7A8}"/>
              </a:ext>
            </a:extLst>
          </p:cNvPr>
          <p:cNvSpPr>
            <a:spLocks noGrp="1"/>
          </p:cNvSpPr>
          <p:nvPr>
            <p:ph type="dt" sz="half" idx="10"/>
          </p:nvPr>
        </p:nvSpPr>
        <p:spPr/>
        <p:txBody>
          <a:bodyPr/>
          <a:lstStyle/>
          <a:p>
            <a:fld id="{3BC66DC2-460A-4C79-A4A3-6EA0B673C89C}" type="datetime1">
              <a:rPr lang="en-US" smtClean="0"/>
              <a:t>9/3/2025</a:t>
            </a:fld>
            <a:endParaRPr lang="en-US" dirty="0"/>
          </a:p>
        </p:txBody>
      </p:sp>
      <p:sp>
        <p:nvSpPr>
          <p:cNvPr id="5" name="Footer Placeholder 4">
            <a:extLst>
              <a:ext uri="{FF2B5EF4-FFF2-40B4-BE49-F238E27FC236}">
                <a16:creationId xmlns:a16="http://schemas.microsoft.com/office/drawing/2014/main" id="{E462A93E-1136-1C74-C0D3-1D6E056B9DE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821A07A-1882-2344-235F-079803087DD0}"/>
              </a:ext>
            </a:extLst>
          </p:cNvPr>
          <p:cNvSpPr>
            <a:spLocks noGrp="1"/>
          </p:cNvSpPr>
          <p:nvPr>
            <p:ph type="sldNum" sz="quarter" idx="12"/>
          </p:nvPr>
        </p:nvSpPr>
        <p:spPr/>
        <p:txBody>
          <a:bodyPr/>
          <a:lstStyle/>
          <a:p>
            <a:fld id="{A65A5C87-DF58-40C8-B092-1DE63DB4547E}" type="slidenum">
              <a:rPr lang="en-US" smtClean="0"/>
              <a:t>9</a:t>
            </a:fld>
            <a:endParaRPr lang="en-US" dirty="0"/>
          </a:p>
        </p:txBody>
      </p:sp>
    </p:spTree>
    <p:extLst>
      <p:ext uri="{BB962C8B-B14F-4D97-AF65-F5344CB8AC3E}">
        <p14:creationId xmlns:p14="http://schemas.microsoft.com/office/powerpoint/2010/main" val="19268592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686E0-5101-F673-DDFD-F82CA41FBF14}"/>
              </a:ext>
            </a:extLst>
          </p:cNvPr>
          <p:cNvSpPr>
            <a:spLocks noGrp="1"/>
          </p:cNvSpPr>
          <p:nvPr>
            <p:ph type="title"/>
          </p:nvPr>
        </p:nvSpPr>
        <p:spPr/>
        <p:txBody>
          <a:bodyPr>
            <a:normAutofit fontScale="90000"/>
          </a:bodyPr>
          <a:lstStyle/>
          <a:p>
            <a:r>
              <a:rPr lang="en-GB" sz="2700" dirty="0">
                <a:solidFill>
                  <a:schemeClr val="accent3">
                    <a:lumMod val="75000"/>
                  </a:schemeClr>
                </a:solidFill>
              </a:rPr>
              <a:t>Activities focus on developing the vestibular systems (core strength and gravitational security) the proprioceptive system (fluidity of movement &amp; creating a body map) alongside balance and coordination.</a:t>
            </a:r>
            <a:br>
              <a:rPr lang="en-GB" dirty="0"/>
            </a:br>
            <a:endParaRPr lang="en-GB" dirty="0"/>
          </a:p>
        </p:txBody>
      </p:sp>
      <p:pic>
        <p:nvPicPr>
          <p:cNvPr id="8" name="Content Placeholder 7" descr="A child on a trampoline&#10;&#10;AI-generated content may be incorrect.">
            <a:extLst>
              <a:ext uri="{FF2B5EF4-FFF2-40B4-BE49-F238E27FC236}">
                <a16:creationId xmlns:a16="http://schemas.microsoft.com/office/drawing/2014/main" id="{D8CD9C28-399E-AF51-211B-D535F8CDA591}"/>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rcRect l="13053" t="8453" r="15416" b="18783"/>
          <a:stretch>
            <a:fillRect/>
          </a:stretch>
        </p:blipFill>
        <p:spPr>
          <a:xfrm rot="5400000">
            <a:off x="3923218" y="2408585"/>
            <a:ext cx="2685327" cy="2048718"/>
          </a:xfrm>
        </p:spPr>
      </p:pic>
      <p:sp>
        <p:nvSpPr>
          <p:cNvPr id="4" name="Date Placeholder 3">
            <a:extLst>
              <a:ext uri="{FF2B5EF4-FFF2-40B4-BE49-F238E27FC236}">
                <a16:creationId xmlns:a16="http://schemas.microsoft.com/office/drawing/2014/main" id="{C0809971-3EF2-AB06-9388-DEDA2923C435}"/>
              </a:ext>
            </a:extLst>
          </p:cNvPr>
          <p:cNvSpPr>
            <a:spLocks noGrp="1"/>
          </p:cNvSpPr>
          <p:nvPr>
            <p:ph type="dt" sz="half" idx="10"/>
          </p:nvPr>
        </p:nvSpPr>
        <p:spPr/>
        <p:txBody>
          <a:bodyPr/>
          <a:lstStyle/>
          <a:p>
            <a:fld id="{C5C9D5B1-C9D7-4315-A91E-44E85673C80B}" type="datetime1">
              <a:rPr lang="en-US" smtClean="0"/>
              <a:t>9/3/2025</a:t>
            </a:fld>
            <a:endParaRPr lang="en-US" dirty="0"/>
          </a:p>
        </p:txBody>
      </p:sp>
      <p:sp>
        <p:nvSpPr>
          <p:cNvPr id="5" name="Footer Placeholder 4">
            <a:extLst>
              <a:ext uri="{FF2B5EF4-FFF2-40B4-BE49-F238E27FC236}">
                <a16:creationId xmlns:a16="http://schemas.microsoft.com/office/drawing/2014/main" id="{CC8D40A3-D477-0D9E-3C1B-1D70745AAB1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D57EE0C-DD99-4DA8-CE53-8086E8486EC6}"/>
              </a:ext>
            </a:extLst>
          </p:cNvPr>
          <p:cNvSpPr>
            <a:spLocks noGrp="1"/>
          </p:cNvSpPr>
          <p:nvPr>
            <p:ph type="sldNum" sz="quarter" idx="12"/>
          </p:nvPr>
        </p:nvSpPr>
        <p:spPr/>
        <p:txBody>
          <a:bodyPr/>
          <a:lstStyle/>
          <a:p>
            <a:fld id="{A65A5C87-DF58-40C8-B092-1DE63DB4547E}" type="slidenum">
              <a:rPr lang="en-US" smtClean="0"/>
              <a:t>10</a:t>
            </a:fld>
            <a:endParaRPr lang="en-US" dirty="0"/>
          </a:p>
        </p:txBody>
      </p:sp>
      <p:pic>
        <p:nvPicPr>
          <p:cNvPr id="10" name="Picture 9" descr="A child lying on the floor with a toy">
            <a:extLst>
              <a:ext uri="{FF2B5EF4-FFF2-40B4-BE49-F238E27FC236}">
                <a16:creationId xmlns:a16="http://schemas.microsoft.com/office/drawing/2014/main" id="{F629B5EB-23A0-2EBE-97FB-FE785F1CB6A8}"/>
              </a:ext>
            </a:extLst>
          </p:cNvPr>
          <p:cNvPicPr>
            <a:picLocks noChangeAspect="1"/>
          </p:cNvPicPr>
          <p:nvPr/>
        </p:nvPicPr>
        <p:blipFill>
          <a:blip r:embed="rId4" cstate="print">
            <a:extLst>
              <a:ext uri="{28A0092B-C50C-407E-A947-70E740481C1C}">
                <a14:useLocalDpi xmlns:a14="http://schemas.microsoft.com/office/drawing/2010/main" val="0"/>
              </a:ext>
            </a:extLst>
          </a:blip>
          <a:srcRect l="22246" t="29343"/>
          <a:stretch>
            <a:fillRect/>
          </a:stretch>
        </p:blipFill>
        <p:spPr>
          <a:xfrm rot="10800000">
            <a:off x="1213697" y="2324885"/>
            <a:ext cx="2867627" cy="1954402"/>
          </a:xfrm>
          <a:prstGeom prst="rect">
            <a:avLst/>
          </a:prstGeom>
        </p:spPr>
      </p:pic>
      <p:pic>
        <p:nvPicPr>
          <p:cNvPr id="12" name="Picture 11" descr="A child climbing on a wooden ladder&#10;&#10;AI-generated content may be incorrect.">
            <a:extLst>
              <a:ext uri="{FF2B5EF4-FFF2-40B4-BE49-F238E27FC236}">
                <a16:creationId xmlns:a16="http://schemas.microsoft.com/office/drawing/2014/main" id="{79A752E0-D7B9-D328-EDE1-00732D759A1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86394" y="2195668"/>
            <a:ext cx="2900287" cy="2175215"/>
          </a:xfrm>
          <a:prstGeom prst="rect">
            <a:avLst/>
          </a:prstGeom>
        </p:spPr>
      </p:pic>
      <p:pic>
        <p:nvPicPr>
          <p:cNvPr id="16" name="Picture 15" descr="A child on a bench&#10;&#10;AI-generated content may be incorrect.">
            <a:extLst>
              <a:ext uri="{FF2B5EF4-FFF2-40B4-BE49-F238E27FC236}">
                <a16:creationId xmlns:a16="http://schemas.microsoft.com/office/drawing/2014/main" id="{8C6F783F-935B-499D-5808-9917D5AE424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93184" y="4370883"/>
            <a:ext cx="2815389" cy="2111542"/>
          </a:xfrm>
          <a:prstGeom prst="rect">
            <a:avLst/>
          </a:prstGeom>
        </p:spPr>
      </p:pic>
      <p:pic>
        <p:nvPicPr>
          <p:cNvPr id="18" name="Picture 17" descr="A child on a mat">
            <a:extLst>
              <a:ext uri="{FF2B5EF4-FFF2-40B4-BE49-F238E27FC236}">
                <a16:creationId xmlns:a16="http://schemas.microsoft.com/office/drawing/2014/main" id="{FDE7634C-6F72-BF15-7E80-E6FB42912EBA}"/>
              </a:ext>
            </a:extLst>
          </p:cNvPr>
          <p:cNvPicPr>
            <a:picLocks noChangeAspect="1"/>
          </p:cNvPicPr>
          <p:nvPr/>
        </p:nvPicPr>
        <p:blipFill>
          <a:blip r:embed="rId7" cstate="print">
            <a:extLst>
              <a:ext uri="{28A0092B-C50C-407E-A947-70E740481C1C}">
                <a14:useLocalDpi xmlns:a14="http://schemas.microsoft.com/office/drawing/2010/main" val="0"/>
              </a:ext>
            </a:extLst>
          </a:blip>
          <a:srcRect r="40370" b="4785"/>
          <a:stretch>
            <a:fillRect/>
          </a:stretch>
        </p:blipFill>
        <p:spPr>
          <a:xfrm rot="5400000">
            <a:off x="7179614" y="3895618"/>
            <a:ext cx="2250050" cy="3017392"/>
          </a:xfrm>
          <a:prstGeom prst="rect">
            <a:avLst/>
          </a:prstGeom>
        </p:spPr>
      </p:pic>
      <p:pic>
        <p:nvPicPr>
          <p:cNvPr id="20" name="Picture 19" descr="A bench on the floor">
            <a:extLst>
              <a:ext uri="{FF2B5EF4-FFF2-40B4-BE49-F238E27FC236}">
                <a16:creationId xmlns:a16="http://schemas.microsoft.com/office/drawing/2014/main" id="{0AD0D4F3-C9EF-2879-D55C-609875A45CDC}"/>
              </a:ext>
            </a:extLst>
          </p:cNvPr>
          <p:cNvPicPr>
            <a:picLocks noChangeAspect="1"/>
          </p:cNvPicPr>
          <p:nvPr/>
        </p:nvPicPr>
        <p:blipFill>
          <a:blip r:embed="rId8" cstate="print">
            <a:extLst>
              <a:ext uri="{28A0092B-C50C-407E-A947-70E740481C1C}">
                <a14:useLocalDpi xmlns:a14="http://schemas.microsoft.com/office/drawing/2010/main" val="0"/>
              </a:ext>
            </a:extLst>
          </a:blip>
          <a:srcRect l="11897" b="21909"/>
          <a:stretch>
            <a:fillRect/>
          </a:stretch>
        </p:blipFill>
        <p:spPr>
          <a:xfrm>
            <a:off x="4145369" y="4767720"/>
            <a:ext cx="2649946" cy="1761618"/>
          </a:xfrm>
          <a:prstGeom prst="rect">
            <a:avLst/>
          </a:prstGeom>
        </p:spPr>
      </p:pic>
    </p:spTree>
    <p:extLst>
      <p:ext uri="{BB962C8B-B14F-4D97-AF65-F5344CB8AC3E}">
        <p14:creationId xmlns:p14="http://schemas.microsoft.com/office/powerpoint/2010/main" val="3189389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A6463AD-A10B-D02F-A37E-28F5418FC47C}"/>
              </a:ext>
            </a:extLst>
          </p:cNvPr>
          <p:cNvSpPr>
            <a:spLocks noGrp="1"/>
          </p:cNvSpPr>
          <p:nvPr>
            <p:ph type="dt" sz="half" idx="10"/>
          </p:nvPr>
        </p:nvSpPr>
        <p:spPr/>
        <p:txBody>
          <a:bodyPr/>
          <a:lstStyle/>
          <a:p>
            <a:fld id="{A2A445D5-B829-4277-B5F8-EEBF5B2011FC}" type="datetime1">
              <a:rPr lang="en-US" smtClean="0"/>
              <a:t>9/3/2025</a:t>
            </a:fld>
            <a:endParaRPr lang="en-US" dirty="0"/>
          </a:p>
        </p:txBody>
      </p:sp>
      <p:sp>
        <p:nvSpPr>
          <p:cNvPr id="5" name="Footer Placeholder 4">
            <a:extLst>
              <a:ext uri="{FF2B5EF4-FFF2-40B4-BE49-F238E27FC236}">
                <a16:creationId xmlns:a16="http://schemas.microsoft.com/office/drawing/2014/main" id="{0EFE1983-B6B8-D24B-DAF6-479C9F2603F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9E681A-4BC4-4049-51C9-110F18784466}"/>
              </a:ext>
            </a:extLst>
          </p:cNvPr>
          <p:cNvSpPr>
            <a:spLocks noGrp="1"/>
          </p:cNvSpPr>
          <p:nvPr>
            <p:ph type="sldNum" sz="quarter" idx="12"/>
          </p:nvPr>
        </p:nvSpPr>
        <p:spPr/>
        <p:txBody>
          <a:bodyPr/>
          <a:lstStyle/>
          <a:p>
            <a:fld id="{A65A5C87-DF58-40C8-B092-1DE63DB4547E}" type="slidenum">
              <a:rPr lang="en-US" smtClean="0"/>
              <a:t>11</a:t>
            </a:fld>
            <a:endParaRPr lang="en-US" dirty="0"/>
          </a:p>
        </p:txBody>
      </p:sp>
      <p:sp>
        <p:nvSpPr>
          <p:cNvPr id="8" name="TextBox 7">
            <a:extLst>
              <a:ext uri="{FF2B5EF4-FFF2-40B4-BE49-F238E27FC236}">
                <a16:creationId xmlns:a16="http://schemas.microsoft.com/office/drawing/2014/main" id="{BDE8CC20-7807-924C-761C-B17B2BEACA42}"/>
              </a:ext>
            </a:extLst>
          </p:cNvPr>
          <p:cNvSpPr txBox="1"/>
          <p:nvPr/>
        </p:nvSpPr>
        <p:spPr>
          <a:xfrm>
            <a:off x="381965" y="844952"/>
            <a:ext cx="8768050" cy="4031873"/>
          </a:xfrm>
          <a:prstGeom prst="rect">
            <a:avLst/>
          </a:prstGeom>
          <a:noFill/>
        </p:spPr>
        <p:txBody>
          <a:bodyPr wrap="square">
            <a:spAutoFit/>
          </a:bodyPr>
          <a:lstStyle/>
          <a:p>
            <a:r>
              <a:rPr lang="en-GB" sz="3600" dirty="0">
                <a:solidFill>
                  <a:schemeClr val="accent3">
                    <a:lumMod val="75000"/>
                  </a:schemeClr>
                </a:solidFill>
              </a:rPr>
              <a:t>The circuit will be set up and run by myself and the Teaching Assistants that support the pupils within the group, for 20 to 30 mins, on a weekly basis. Ideally the pupils should be able to access the circuit on at least 2 other occasions in the week</a:t>
            </a:r>
            <a:r>
              <a:rPr lang="en-GB" sz="4000" dirty="0">
                <a:solidFill>
                  <a:schemeClr val="accent3">
                    <a:lumMod val="75000"/>
                  </a:schemeClr>
                </a:solidFill>
              </a:rPr>
              <a:t>.</a:t>
            </a:r>
          </a:p>
        </p:txBody>
      </p:sp>
    </p:spTree>
    <p:extLst>
      <p:ext uri="{BB962C8B-B14F-4D97-AF65-F5344CB8AC3E}">
        <p14:creationId xmlns:p14="http://schemas.microsoft.com/office/powerpoint/2010/main" val="2650542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B4DE830A-B531-4A3B-96F6-0ECE88B085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4" name="Straight Connector 13">
              <a:extLst>
                <a:ext uri="{FF2B5EF4-FFF2-40B4-BE49-F238E27FC236}">
                  <a16:creationId xmlns:a16="http://schemas.microsoft.com/office/drawing/2014/main" id="{2813DF2C-461A-4A8F-9679-A172790D1F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54CD3A85-C039-4249-86E4-1EB9318B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887EA6D2-2883-42C2-993D-094CA6D65D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5">
              <a:extLst>
                <a:ext uri="{FF2B5EF4-FFF2-40B4-BE49-F238E27FC236}">
                  <a16:creationId xmlns:a16="http://schemas.microsoft.com/office/drawing/2014/main" id="{3B895046-636F-4D1B-ACA4-29AA0CB33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C6B0CDE3-E054-4EDD-A43B-F96843D8B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B66B1A2-F145-4C9B-85CC-4BF30D58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8">
              <a:extLst>
                <a:ext uri="{FF2B5EF4-FFF2-40B4-BE49-F238E27FC236}">
                  <a16:creationId xmlns:a16="http://schemas.microsoft.com/office/drawing/2014/main" id="{5D4FC972-94B3-4035-8D31-E668C132B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9">
              <a:extLst>
                <a:ext uri="{FF2B5EF4-FFF2-40B4-BE49-F238E27FC236}">
                  <a16:creationId xmlns:a16="http://schemas.microsoft.com/office/drawing/2014/main" id="{374B9941-AFBE-4A77-A50E-B6EA04A74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27A982C5-2C38-4CE9-BC18-94697AD65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a:extLst>
                <a:ext uri="{FF2B5EF4-FFF2-40B4-BE49-F238E27FC236}">
                  <a16:creationId xmlns:a16="http://schemas.microsoft.com/office/drawing/2014/main" id="{0060D8D1-7BB1-498F-AFBB-ADAC130A9E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A134EEFA-1FE8-BDF7-D182-496B17EE7720}"/>
              </a:ext>
            </a:extLst>
          </p:cNvPr>
          <p:cNvSpPr>
            <a:spLocks noGrp="1"/>
          </p:cNvSpPr>
          <p:nvPr>
            <p:ph type="title"/>
          </p:nvPr>
        </p:nvSpPr>
        <p:spPr>
          <a:xfrm>
            <a:off x="3259668" y="-201131"/>
            <a:ext cx="4299666" cy="3249131"/>
          </a:xfrm>
        </p:spPr>
        <p:txBody>
          <a:bodyPr vert="horz" lIns="91440" tIns="45720" rIns="91440" bIns="45720" rtlCol="0" anchor="b">
            <a:normAutofit/>
          </a:bodyPr>
          <a:lstStyle/>
          <a:p>
            <a:r>
              <a:rPr lang="en-US" sz="5400" kern="1200" dirty="0">
                <a:solidFill>
                  <a:schemeClr val="accent1"/>
                </a:solidFill>
                <a:latin typeface="+mj-lt"/>
                <a:ea typeface="+mj-ea"/>
                <a:cs typeface="+mj-cs"/>
              </a:rPr>
              <a:t>Buddy Clubs</a:t>
            </a:r>
          </a:p>
        </p:txBody>
      </p:sp>
      <p:sp>
        <p:nvSpPr>
          <p:cNvPr id="25" name="Isosceles Triangle 24">
            <a:extLst>
              <a:ext uri="{FF2B5EF4-FFF2-40B4-BE49-F238E27FC236}">
                <a16:creationId xmlns:a16="http://schemas.microsoft.com/office/drawing/2014/main" id="{5A7802B6-FF37-40CF-A7E2-6F2A0D9A9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Footer Placeholder 4">
            <a:extLst>
              <a:ext uri="{FF2B5EF4-FFF2-40B4-BE49-F238E27FC236}">
                <a16:creationId xmlns:a16="http://schemas.microsoft.com/office/drawing/2014/main" id="{162CA6C0-9593-D857-4D63-997869231193}"/>
              </a:ext>
            </a:extLst>
          </p:cNvPr>
          <p:cNvSpPr>
            <a:spLocks noGrp="1"/>
          </p:cNvSpPr>
          <p:nvPr>
            <p:ph type="ftr" sz="quarter" idx="11"/>
          </p:nvPr>
        </p:nvSpPr>
        <p:spPr>
          <a:xfrm>
            <a:off x="677334" y="6041362"/>
            <a:ext cx="6297612" cy="365125"/>
          </a:xfrm>
        </p:spPr>
        <p:txBody>
          <a:bodyPr vert="horz" lIns="91440" tIns="45720" rIns="91440" bIns="45720" rtlCol="0" anchor="ctr">
            <a:normAutofit/>
          </a:bodyPr>
          <a:lstStyle/>
          <a:p>
            <a:pPr defTabSz="914400"/>
            <a:endParaRPr lang="en-US" sz="900" kern="1200">
              <a:solidFill>
                <a:schemeClr val="tx1">
                  <a:tint val="75000"/>
                </a:schemeClr>
              </a:solidFill>
              <a:latin typeface="+mn-lt"/>
              <a:ea typeface="+mn-ea"/>
              <a:cs typeface="+mn-cs"/>
            </a:endParaRPr>
          </a:p>
        </p:txBody>
      </p:sp>
      <p:sp>
        <p:nvSpPr>
          <p:cNvPr id="4" name="Date Placeholder 3">
            <a:extLst>
              <a:ext uri="{FF2B5EF4-FFF2-40B4-BE49-F238E27FC236}">
                <a16:creationId xmlns:a16="http://schemas.microsoft.com/office/drawing/2014/main" id="{0225B206-4E2C-33D6-D104-9E9B3BB2FF69}"/>
              </a:ext>
            </a:extLst>
          </p:cNvPr>
          <p:cNvSpPr>
            <a:spLocks noGrp="1"/>
          </p:cNvSpPr>
          <p:nvPr>
            <p:ph type="dt" sz="half" idx="10"/>
          </p:nvPr>
        </p:nvSpPr>
        <p:spPr>
          <a:xfrm>
            <a:off x="7205133" y="6041362"/>
            <a:ext cx="911939" cy="365125"/>
          </a:xfrm>
        </p:spPr>
        <p:txBody>
          <a:bodyPr vert="horz" lIns="91440" tIns="45720" rIns="91440" bIns="45720" rtlCol="0" anchor="ctr">
            <a:normAutofit/>
          </a:bodyPr>
          <a:lstStyle/>
          <a:p>
            <a:pPr defTabSz="914400">
              <a:spcAft>
                <a:spcPts val="600"/>
              </a:spcAft>
            </a:pPr>
            <a:fld id="{8A543CE8-F149-4544-BDED-490ED2001D54}" type="datetime1">
              <a:rPr lang="en-US" smtClean="0"/>
              <a:pPr defTabSz="914400">
                <a:spcAft>
                  <a:spcPts val="600"/>
                </a:spcAft>
              </a:pPr>
              <a:t>9/3/2025</a:t>
            </a:fld>
            <a:endParaRPr lang="en-US"/>
          </a:p>
        </p:txBody>
      </p:sp>
      <p:sp>
        <p:nvSpPr>
          <p:cNvPr id="6" name="Slide Number Placeholder 5">
            <a:extLst>
              <a:ext uri="{FF2B5EF4-FFF2-40B4-BE49-F238E27FC236}">
                <a16:creationId xmlns:a16="http://schemas.microsoft.com/office/drawing/2014/main" id="{0C6E2A65-CF47-217C-B629-545EDC21278D}"/>
              </a:ext>
            </a:extLst>
          </p:cNvPr>
          <p:cNvSpPr>
            <a:spLocks noGrp="1"/>
          </p:cNvSpPr>
          <p:nvPr>
            <p:ph type="sldNum" sz="quarter" idx="12"/>
          </p:nvPr>
        </p:nvSpPr>
        <p:spPr>
          <a:xfrm>
            <a:off x="8590663" y="6041362"/>
            <a:ext cx="683339" cy="365125"/>
          </a:xfrm>
        </p:spPr>
        <p:txBody>
          <a:bodyPr vert="horz" lIns="91440" tIns="45720" rIns="91440" bIns="45720" rtlCol="0" anchor="ctr">
            <a:normAutofit/>
          </a:bodyPr>
          <a:lstStyle/>
          <a:p>
            <a:pPr defTabSz="914400">
              <a:spcAft>
                <a:spcPts val="600"/>
              </a:spcAft>
            </a:pPr>
            <a:fld id="{A65A5C87-DF58-40C8-B092-1DE63DB4547E}" type="slidenum">
              <a:rPr lang="en-US" smtClean="0"/>
              <a:pPr defTabSz="914400">
                <a:spcAft>
                  <a:spcPts val="600"/>
                </a:spcAft>
              </a:pPr>
              <a:t>12</a:t>
            </a:fld>
            <a:endParaRPr lang="en-US"/>
          </a:p>
        </p:txBody>
      </p:sp>
      <p:pic>
        <p:nvPicPr>
          <p:cNvPr id="2050" name="Picture 2" descr="Coloring Pages for Kids. Kids Playing ...">
            <a:extLst>
              <a:ext uri="{FF2B5EF4-FFF2-40B4-BE49-F238E27FC236}">
                <a16:creationId xmlns:a16="http://schemas.microsoft.com/office/drawing/2014/main" id="{28C8E535-091A-2B09-80B0-8AA0FC3FE6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9668" y="3313821"/>
            <a:ext cx="3945465" cy="2169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61807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ABFFA0-76BC-3210-E888-98FFE223BE1C}"/>
              </a:ext>
            </a:extLst>
          </p:cNvPr>
          <p:cNvSpPr>
            <a:spLocks noGrp="1"/>
          </p:cNvSpPr>
          <p:nvPr>
            <p:ph idx="1"/>
          </p:nvPr>
        </p:nvSpPr>
        <p:spPr>
          <a:xfrm>
            <a:off x="584736" y="451513"/>
            <a:ext cx="8596668" cy="5272881"/>
          </a:xfrm>
        </p:spPr>
        <p:txBody>
          <a:bodyPr>
            <a:normAutofit fontScale="85000" lnSpcReduction="20000"/>
          </a:bodyPr>
          <a:lstStyle/>
          <a:p>
            <a:pPr marL="0" indent="0">
              <a:buNone/>
            </a:pPr>
            <a:r>
              <a:rPr lang="en-GB" sz="3200" b="1" dirty="0">
                <a:solidFill>
                  <a:schemeClr val="accent2">
                    <a:lumMod val="75000"/>
                  </a:schemeClr>
                </a:solidFill>
              </a:rPr>
              <a:t>Lunch Time Buddy Club</a:t>
            </a:r>
          </a:p>
          <a:p>
            <a:r>
              <a:rPr lang="en-GB" sz="2600" dirty="0">
                <a:solidFill>
                  <a:schemeClr val="tx1"/>
                </a:solidFill>
              </a:rPr>
              <a:t>Aimed at children with SEND who struggle to navigate unstructured times. </a:t>
            </a:r>
          </a:p>
          <a:p>
            <a:r>
              <a:rPr lang="en-GB" sz="2600" dirty="0">
                <a:solidFill>
                  <a:schemeClr val="tx1"/>
                </a:solidFill>
              </a:rPr>
              <a:t>Classroom based.</a:t>
            </a:r>
          </a:p>
          <a:p>
            <a:r>
              <a:rPr lang="en-GB" sz="2600" dirty="0">
                <a:solidFill>
                  <a:schemeClr val="tx1"/>
                </a:solidFill>
              </a:rPr>
              <a:t>Supported by year 5 Leaders</a:t>
            </a:r>
            <a:r>
              <a:rPr lang="en-GB" sz="2000" dirty="0">
                <a:solidFill>
                  <a:schemeClr val="accent3">
                    <a:lumMod val="75000"/>
                  </a:schemeClr>
                </a:solidFill>
              </a:rPr>
              <a:t>.</a:t>
            </a:r>
          </a:p>
          <a:p>
            <a:pPr marL="0" indent="0">
              <a:buNone/>
            </a:pPr>
            <a:endParaRPr lang="en-GB" sz="2000" dirty="0">
              <a:solidFill>
                <a:schemeClr val="tx1"/>
              </a:solidFill>
            </a:endParaRPr>
          </a:p>
          <a:p>
            <a:pPr marL="0" indent="0">
              <a:buNone/>
            </a:pPr>
            <a:r>
              <a:rPr lang="en-GB" sz="3200" b="1" dirty="0">
                <a:solidFill>
                  <a:schemeClr val="accent2">
                    <a:lumMod val="75000"/>
                  </a:schemeClr>
                </a:solidFill>
              </a:rPr>
              <a:t>After School Sports Buddy Club</a:t>
            </a:r>
          </a:p>
          <a:p>
            <a:r>
              <a:rPr lang="en-GB" sz="2600" dirty="0">
                <a:solidFill>
                  <a:schemeClr val="tx1"/>
                </a:solidFill>
              </a:rPr>
              <a:t>Aimed at pupils in years 3 to 6 who have SEND or who may be lacking in confidence, self esteem, social skills, movement difficulties whom it is felt would benefit from being involved in an extra curricular club.</a:t>
            </a:r>
          </a:p>
          <a:p>
            <a:r>
              <a:rPr lang="en-GB" sz="2600" dirty="0">
                <a:solidFill>
                  <a:schemeClr val="tx1"/>
                </a:solidFill>
              </a:rPr>
              <a:t>Maximum of 8 buddies and 8 leaders at anyone time.  Sessions will be tailored to the individual needs of each pupil.</a:t>
            </a:r>
          </a:p>
          <a:p>
            <a:r>
              <a:rPr lang="en-GB" sz="2600" dirty="0">
                <a:solidFill>
                  <a:schemeClr val="tx1"/>
                </a:solidFill>
              </a:rPr>
              <a:t>The club will be run by myself with help from Charlotte Plant and Year 6 Leaders</a:t>
            </a:r>
            <a:r>
              <a:rPr lang="en-GB" sz="2600" b="1" dirty="0">
                <a:solidFill>
                  <a:schemeClr val="tx1"/>
                </a:solidFill>
              </a:rPr>
              <a:t>.</a:t>
            </a:r>
          </a:p>
        </p:txBody>
      </p:sp>
      <p:sp>
        <p:nvSpPr>
          <p:cNvPr id="4" name="Date Placeholder 3">
            <a:extLst>
              <a:ext uri="{FF2B5EF4-FFF2-40B4-BE49-F238E27FC236}">
                <a16:creationId xmlns:a16="http://schemas.microsoft.com/office/drawing/2014/main" id="{00799CB3-3253-5545-35E6-B6677AD2A3B1}"/>
              </a:ext>
            </a:extLst>
          </p:cNvPr>
          <p:cNvSpPr>
            <a:spLocks noGrp="1"/>
          </p:cNvSpPr>
          <p:nvPr>
            <p:ph type="dt" sz="half" idx="10"/>
          </p:nvPr>
        </p:nvSpPr>
        <p:spPr/>
        <p:txBody>
          <a:bodyPr/>
          <a:lstStyle/>
          <a:p>
            <a:fld id="{2AD6BD70-23BB-48E2-9204-26B37C421EA1}" type="datetime1">
              <a:rPr lang="en-US" smtClean="0"/>
              <a:t>9/3/2025</a:t>
            </a:fld>
            <a:endParaRPr lang="en-US" dirty="0"/>
          </a:p>
        </p:txBody>
      </p:sp>
      <p:sp>
        <p:nvSpPr>
          <p:cNvPr id="5" name="Footer Placeholder 4">
            <a:extLst>
              <a:ext uri="{FF2B5EF4-FFF2-40B4-BE49-F238E27FC236}">
                <a16:creationId xmlns:a16="http://schemas.microsoft.com/office/drawing/2014/main" id="{939A9E98-295E-3CD3-F900-B746BDC2A46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6E5ED8B-400F-D6C8-5F7C-254A6CBE7400}"/>
              </a:ext>
            </a:extLst>
          </p:cNvPr>
          <p:cNvSpPr>
            <a:spLocks noGrp="1"/>
          </p:cNvSpPr>
          <p:nvPr>
            <p:ph type="sldNum" sz="quarter" idx="12"/>
          </p:nvPr>
        </p:nvSpPr>
        <p:spPr/>
        <p:txBody>
          <a:bodyPr/>
          <a:lstStyle/>
          <a:p>
            <a:fld id="{A65A5C87-DF58-40C8-B092-1DE63DB4547E}" type="slidenum">
              <a:rPr lang="en-US" smtClean="0"/>
              <a:t>13</a:t>
            </a:fld>
            <a:endParaRPr lang="en-US" dirty="0"/>
          </a:p>
        </p:txBody>
      </p:sp>
    </p:spTree>
    <p:extLst>
      <p:ext uri="{BB962C8B-B14F-4D97-AF65-F5344CB8AC3E}">
        <p14:creationId xmlns:p14="http://schemas.microsoft.com/office/powerpoint/2010/main" val="2510937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28460BD8-AE3F-4AC9-9D0B-717052AA5D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2" name="Straight Connector 11">
              <a:extLst>
                <a:ext uri="{FF2B5EF4-FFF2-40B4-BE49-F238E27FC236}">
                  <a16:creationId xmlns:a16="http://schemas.microsoft.com/office/drawing/2014/main" id="{54420CFE-F482-466E-9E1E-C78513C0B8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5331032B-BD21-4BDA-920C-12E3580525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E7514DA3-59E7-409E-8A3B-AD097F6E5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57B9A2A6-3BE4-4599-9364-F71C5BFD6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4FD744C6-4ED8-4BC9-BF68-6BDF701C5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092C5BAD-C911-4F8F-A1C5-470268BE6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B133D0C8-4EC4-424F-8E70-0482D5B1B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7B1532A0-F4B3-4DE8-B18F-740CAAD25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8EFDD162-BBBA-4062-8BBF-53DBA1091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Isosceles Triangle 20">
              <a:extLst>
                <a:ext uri="{FF2B5EF4-FFF2-40B4-BE49-F238E27FC236}">
                  <a16:creationId xmlns:a16="http://schemas.microsoft.com/office/drawing/2014/main" id="{DCFC9E65-3E19-4483-B952-25D29683CA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23" name="Rectangle 22">
            <a:extLst>
              <a:ext uri="{FF2B5EF4-FFF2-40B4-BE49-F238E27FC236}">
                <a16:creationId xmlns:a16="http://schemas.microsoft.com/office/drawing/2014/main" id="{0ADFFC45-3DC9-4433-926F-043E879D9D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B5F26A87-0610-435F-AA13-BD658385C9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67230" y="-8468"/>
            <a:ext cx="4763558" cy="6866467"/>
            <a:chOff x="67175" y="-8467"/>
            <a:chExt cx="4763558" cy="6866467"/>
          </a:xfrm>
        </p:grpSpPr>
        <p:cxnSp>
          <p:nvCxnSpPr>
            <p:cNvPr id="26" name="Straight Connector 25">
              <a:extLst>
                <a:ext uri="{FF2B5EF4-FFF2-40B4-BE49-F238E27FC236}">
                  <a16:creationId xmlns:a16="http://schemas.microsoft.com/office/drawing/2014/main" id="{E6321436-5AAD-4FB6-BB0D-316D4540E8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94B0BD33-3D46-4F43-947A-825DFEF610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28" name="Rectangle 23">
              <a:extLst>
                <a:ext uri="{FF2B5EF4-FFF2-40B4-BE49-F238E27FC236}">
                  <a16:creationId xmlns:a16="http://schemas.microsoft.com/office/drawing/2014/main" id="{92E26C27-E1F5-47DC-9F83-469D196C5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5">
              <a:extLst>
                <a:ext uri="{FF2B5EF4-FFF2-40B4-BE49-F238E27FC236}">
                  <a16:creationId xmlns:a16="http://schemas.microsoft.com/office/drawing/2014/main" id="{95F944E7-2B4E-4AE2-B4DB-846FF8AE0B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Isosceles Triangle 29">
              <a:extLst>
                <a:ext uri="{FF2B5EF4-FFF2-40B4-BE49-F238E27FC236}">
                  <a16:creationId xmlns:a16="http://schemas.microsoft.com/office/drawing/2014/main" id="{FF14952D-390F-46CC-B302-73DDD9C41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7">
              <a:extLst>
                <a:ext uri="{FF2B5EF4-FFF2-40B4-BE49-F238E27FC236}">
                  <a16:creationId xmlns:a16="http://schemas.microsoft.com/office/drawing/2014/main" id="{867CDE55-B22A-40D0-882A-9452919EEC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8C409231-C942-4808-B529-DAC32A7DB0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B45AD3C5-7119-58AE-74FB-2A44DB2DDA43}"/>
              </a:ext>
            </a:extLst>
          </p:cNvPr>
          <p:cNvSpPr>
            <a:spLocks noGrp="1"/>
          </p:cNvSpPr>
          <p:nvPr>
            <p:ph type="title"/>
          </p:nvPr>
        </p:nvSpPr>
        <p:spPr>
          <a:xfrm>
            <a:off x="677335" y="1282701"/>
            <a:ext cx="5096060" cy="4307148"/>
          </a:xfrm>
        </p:spPr>
        <p:txBody>
          <a:bodyPr vert="horz" lIns="91440" tIns="45720" rIns="91440" bIns="45720" rtlCol="0" anchor="ctr">
            <a:normAutofit/>
          </a:bodyPr>
          <a:lstStyle/>
          <a:p>
            <a:pPr algn="r"/>
            <a:r>
              <a:rPr lang="en-US" sz="5400"/>
              <a:t>Neurodiverse Physical Education Lessons</a:t>
            </a:r>
          </a:p>
        </p:txBody>
      </p:sp>
      <p:sp>
        <p:nvSpPr>
          <p:cNvPr id="5" name="Footer Placeholder 4">
            <a:extLst>
              <a:ext uri="{FF2B5EF4-FFF2-40B4-BE49-F238E27FC236}">
                <a16:creationId xmlns:a16="http://schemas.microsoft.com/office/drawing/2014/main" id="{E005CE6B-FC29-6380-2C7F-939DC7A0E7DC}"/>
              </a:ext>
            </a:extLst>
          </p:cNvPr>
          <p:cNvSpPr>
            <a:spLocks noGrp="1"/>
          </p:cNvSpPr>
          <p:nvPr>
            <p:ph type="ftr" sz="quarter" idx="11"/>
          </p:nvPr>
        </p:nvSpPr>
        <p:spPr>
          <a:xfrm>
            <a:off x="677334" y="6041362"/>
            <a:ext cx="6297612" cy="365125"/>
          </a:xfrm>
        </p:spPr>
        <p:txBody>
          <a:bodyPr vert="horz" lIns="91440" tIns="45720" rIns="91440" bIns="45720" rtlCol="0" anchor="ctr">
            <a:normAutofit/>
          </a:bodyPr>
          <a:lstStyle/>
          <a:p>
            <a:endParaRPr lang="en-US" sz="900" kern="1200" dirty="0">
              <a:solidFill>
                <a:schemeClr val="tx1">
                  <a:tint val="75000"/>
                </a:schemeClr>
              </a:solidFill>
              <a:latin typeface="+mn-lt"/>
              <a:ea typeface="+mn-ea"/>
              <a:cs typeface="+mn-cs"/>
            </a:endParaRPr>
          </a:p>
        </p:txBody>
      </p:sp>
      <p:sp>
        <p:nvSpPr>
          <p:cNvPr id="34" name="Freeform: Shape 33">
            <a:extLst>
              <a:ext uri="{FF2B5EF4-FFF2-40B4-BE49-F238E27FC236}">
                <a16:creationId xmlns:a16="http://schemas.microsoft.com/office/drawing/2014/main" id="{69370F01-B8C9-4CE4-824C-92B2792E6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6497" y="-8468"/>
            <a:ext cx="5074930" cy="6866468"/>
          </a:xfrm>
          <a:custGeom>
            <a:avLst/>
            <a:gdLst>
              <a:gd name="connsiteX0" fmla="*/ 0 w 5074930"/>
              <a:gd name="connsiteY0" fmla="*/ 0 h 6858000"/>
              <a:gd name="connsiteX1" fmla="*/ 1249825 w 5074930"/>
              <a:gd name="connsiteY1" fmla="*/ 0 h 6858000"/>
              <a:gd name="connsiteX2" fmla="*/ 1249825 w 5074930"/>
              <a:gd name="connsiteY2" fmla="*/ 8457 h 6858000"/>
              <a:gd name="connsiteX3" fmla="*/ 5074930 w 5074930"/>
              <a:gd name="connsiteY3" fmla="*/ 8457 h 6858000"/>
              <a:gd name="connsiteX4" fmla="*/ 5074930 w 5074930"/>
              <a:gd name="connsiteY4" fmla="*/ 6858000 h 6858000"/>
              <a:gd name="connsiteX5" fmla="*/ 1249825 w 5074930"/>
              <a:gd name="connsiteY5" fmla="*/ 6858000 h 6858000"/>
              <a:gd name="connsiteX6" fmla="*/ 1109383 w 507493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74930" h="6858000">
                <a:moveTo>
                  <a:pt x="0" y="0"/>
                </a:moveTo>
                <a:lnTo>
                  <a:pt x="1249825" y="0"/>
                </a:lnTo>
                <a:lnTo>
                  <a:pt x="1249825" y="8457"/>
                </a:lnTo>
                <a:lnTo>
                  <a:pt x="5074930" y="8457"/>
                </a:lnTo>
                <a:lnTo>
                  <a:pt x="5074930" y="6858000"/>
                </a:lnTo>
                <a:lnTo>
                  <a:pt x="1249825" y="6858000"/>
                </a:lnTo>
                <a:lnTo>
                  <a:pt x="1109383"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Date Placeholder 3">
            <a:extLst>
              <a:ext uri="{FF2B5EF4-FFF2-40B4-BE49-F238E27FC236}">
                <a16:creationId xmlns:a16="http://schemas.microsoft.com/office/drawing/2014/main" id="{0F7575DA-7247-07C1-2F80-D5E10C114EF8}"/>
              </a:ext>
            </a:extLst>
          </p:cNvPr>
          <p:cNvSpPr>
            <a:spLocks noGrp="1"/>
          </p:cNvSpPr>
          <p:nvPr>
            <p:ph type="dt" sz="half" idx="10"/>
          </p:nvPr>
        </p:nvSpPr>
        <p:spPr>
          <a:xfrm>
            <a:off x="7205133" y="6041362"/>
            <a:ext cx="911939" cy="365125"/>
          </a:xfrm>
        </p:spPr>
        <p:txBody>
          <a:bodyPr vert="horz" lIns="91440" tIns="45720" rIns="91440" bIns="45720" rtlCol="0" anchor="ctr">
            <a:normAutofit/>
          </a:bodyPr>
          <a:lstStyle/>
          <a:p>
            <a:pPr>
              <a:spcAft>
                <a:spcPts val="600"/>
              </a:spcAft>
            </a:pPr>
            <a:fld id="{3CB07A85-D321-4114-B608-720EE169E3BD}" type="datetime1">
              <a:rPr lang="en-US" kern="1200">
                <a:solidFill>
                  <a:srgbClr val="FFFFFF"/>
                </a:solidFill>
                <a:latin typeface="+mn-lt"/>
                <a:ea typeface="+mn-ea"/>
                <a:cs typeface="+mn-cs"/>
              </a:rPr>
              <a:pPr>
                <a:spcAft>
                  <a:spcPts val="600"/>
                </a:spcAft>
              </a:pPr>
              <a:t>9/3/2025</a:t>
            </a:fld>
            <a:endParaRPr lang="en-US" kern="1200">
              <a:solidFill>
                <a:srgbClr val="FFFFFF"/>
              </a:solidFill>
              <a:latin typeface="+mn-lt"/>
              <a:ea typeface="+mn-ea"/>
              <a:cs typeface="+mn-cs"/>
            </a:endParaRPr>
          </a:p>
        </p:txBody>
      </p:sp>
      <p:sp>
        <p:nvSpPr>
          <p:cNvPr id="6" name="Slide Number Placeholder 5">
            <a:extLst>
              <a:ext uri="{FF2B5EF4-FFF2-40B4-BE49-F238E27FC236}">
                <a16:creationId xmlns:a16="http://schemas.microsoft.com/office/drawing/2014/main" id="{2A93E7B2-6ED5-6877-E360-83C8987C7B85}"/>
              </a:ext>
            </a:extLst>
          </p:cNvPr>
          <p:cNvSpPr>
            <a:spLocks noGrp="1"/>
          </p:cNvSpPr>
          <p:nvPr>
            <p:ph type="sldNum" sz="quarter" idx="12"/>
          </p:nvPr>
        </p:nvSpPr>
        <p:spPr>
          <a:xfrm>
            <a:off x="8590663" y="6041362"/>
            <a:ext cx="683339" cy="365125"/>
          </a:xfrm>
        </p:spPr>
        <p:txBody>
          <a:bodyPr vert="horz" lIns="91440" tIns="45720" rIns="91440" bIns="45720" rtlCol="0" anchor="ctr">
            <a:normAutofit/>
          </a:bodyPr>
          <a:lstStyle/>
          <a:p>
            <a:pPr>
              <a:spcAft>
                <a:spcPts val="600"/>
              </a:spcAft>
            </a:pPr>
            <a:fld id="{A65A5C87-DF58-40C8-B092-1DE63DB4547E}" type="slidenum">
              <a:rPr lang="en-US" kern="1200">
                <a:solidFill>
                  <a:srgbClr val="FFFFFF"/>
                </a:solidFill>
                <a:latin typeface="+mn-lt"/>
                <a:ea typeface="+mn-ea"/>
                <a:cs typeface="+mn-cs"/>
              </a:rPr>
              <a:pPr>
                <a:spcAft>
                  <a:spcPts val="600"/>
                </a:spcAft>
              </a:pPr>
              <a:t>14</a:t>
            </a:fld>
            <a:endParaRPr lang="en-US" kern="1200">
              <a:solidFill>
                <a:srgbClr val="FFFFFF"/>
              </a:solidFill>
              <a:latin typeface="+mn-lt"/>
              <a:ea typeface="+mn-ea"/>
              <a:cs typeface="+mn-cs"/>
            </a:endParaRPr>
          </a:p>
        </p:txBody>
      </p:sp>
    </p:spTree>
    <p:extLst>
      <p:ext uri="{BB962C8B-B14F-4D97-AF65-F5344CB8AC3E}">
        <p14:creationId xmlns:p14="http://schemas.microsoft.com/office/powerpoint/2010/main" val="27469297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9A9997-CD9E-3FD7-53B4-0EC9A9669E62}"/>
              </a:ext>
            </a:extLst>
          </p:cNvPr>
          <p:cNvSpPr>
            <a:spLocks noGrp="1"/>
          </p:cNvSpPr>
          <p:nvPr>
            <p:ph idx="1"/>
          </p:nvPr>
        </p:nvSpPr>
        <p:spPr>
          <a:xfrm>
            <a:off x="677334" y="625033"/>
            <a:ext cx="8596668" cy="5416329"/>
          </a:xfrm>
        </p:spPr>
        <p:txBody>
          <a:bodyPr/>
          <a:lstStyle/>
          <a:p>
            <a:r>
              <a:rPr lang="en-GB" sz="2400" dirty="0">
                <a:solidFill>
                  <a:schemeClr val="accent3">
                    <a:lumMod val="75000"/>
                  </a:schemeClr>
                </a:solidFill>
              </a:rPr>
              <a:t>Research informed Physical Education sessions for pupils who are neurodiverse. </a:t>
            </a:r>
          </a:p>
          <a:p>
            <a:r>
              <a:rPr lang="en-GB" sz="2400" dirty="0">
                <a:solidFill>
                  <a:schemeClr val="accent3">
                    <a:lumMod val="75000"/>
                  </a:schemeClr>
                </a:solidFill>
              </a:rPr>
              <a:t>The sessions will be small group  1 x 1 hr per week. </a:t>
            </a:r>
          </a:p>
          <a:p>
            <a:r>
              <a:rPr lang="en-GB" sz="2400" dirty="0">
                <a:solidFill>
                  <a:schemeClr val="accent3">
                    <a:lumMod val="75000"/>
                  </a:schemeClr>
                </a:solidFill>
              </a:rPr>
              <a:t>Sessions will be highly differentiated and structured so that they are fun, inclusive, targeted and maximise the potential for positive outcomes for all involved.</a:t>
            </a:r>
          </a:p>
          <a:p>
            <a:endParaRPr lang="en-GB" dirty="0"/>
          </a:p>
        </p:txBody>
      </p:sp>
      <p:sp>
        <p:nvSpPr>
          <p:cNvPr id="4" name="Date Placeholder 3">
            <a:extLst>
              <a:ext uri="{FF2B5EF4-FFF2-40B4-BE49-F238E27FC236}">
                <a16:creationId xmlns:a16="http://schemas.microsoft.com/office/drawing/2014/main" id="{13982796-A5EC-A7F4-BF45-A9468A3523C0}"/>
              </a:ext>
            </a:extLst>
          </p:cNvPr>
          <p:cNvSpPr>
            <a:spLocks noGrp="1"/>
          </p:cNvSpPr>
          <p:nvPr>
            <p:ph type="dt" sz="half" idx="10"/>
          </p:nvPr>
        </p:nvSpPr>
        <p:spPr/>
        <p:txBody>
          <a:bodyPr/>
          <a:lstStyle/>
          <a:p>
            <a:fld id="{4DF2E406-39BC-4C70-8547-ED53C28FD514}" type="datetime1">
              <a:rPr lang="en-US" smtClean="0"/>
              <a:t>9/3/2025</a:t>
            </a:fld>
            <a:endParaRPr lang="en-US" dirty="0"/>
          </a:p>
        </p:txBody>
      </p:sp>
      <p:sp>
        <p:nvSpPr>
          <p:cNvPr id="5" name="Footer Placeholder 4">
            <a:extLst>
              <a:ext uri="{FF2B5EF4-FFF2-40B4-BE49-F238E27FC236}">
                <a16:creationId xmlns:a16="http://schemas.microsoft.com/office/drawing/2014/main" id="{34D6354E-38D4-574A-EFB8-01E4F9B4FA8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75416D2-7391-8AAF-02CE-12AB93D8521A}"/>
              </a:ext>
            </a:extLst>
          </p:cNvPr>
          <p:cNvSpPr>
            <a:spLocks noGrp="1"/>
          </p:cNvSpPr>
          <p:nvPr>
            <p:ph type="sldNum" sz="quarter" idx="12"/>
          </p:nvPr>
        </p:nvSpPr>
        <p:spPr/>
        <p:txBody>
          <a:bodyPr/>
          <a:lstStyle/>
          <a:p>
            <a:fld id="{A65A5C87-DF58-40C8-B092-1DE63DB4547E}" type="slidenum">
              <a:rPr lang="en-US" smtClean="0"/>
              <a:t>15</a:t>
            </a:fld>
            <a:endParaRPr lang="en-US" dirty="0"/>
          </a:p>
        </p:txBody>
      </p:sp>
    </p:spTree>
    <p:extLst>
      <p:ext uri="{BB962C8B-B14F-4D97-AF65-F5344CB8AC3E}">
        <p14:creationId xmlns:p14="http://schemas.microsoft.com/office/powerpoint/2010/main" val="36725322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28460BD8-AE3F-4AC9-9D0B-717052AA5D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42" name="Straight Connector 41">
              <a:extLst>
                <a:ext uri="{FF2B5EF4-FFF2-40B4-BE49-F238E27FC236}">
                  <a16:creationId xmlns:a16="http://schemas.microsoft.com/office/drawing/2014/main" id="{54420CFE-F482-466E-9E1E-C78513C0B8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5331032B-BD21-4BDA-920C-12E3580525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E7514DA3-59E7-409E-8A3B-AD097F6E5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3" name="Rectangle 25">
              <a:extLst>
                <a:ext uri="{FF2B5EF4-FFF2-40B4-BE49-F238E27FC236}">
                  <a16:creationId xmlns:a16="http://schemas.microsoft.com/office/drawing/2014/main" id="{57B9A2A6-3BE4-4599-9364-F71C5BFD6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4" name="Isosceles Triangle 43">
              <a:extLst>
                <a:ext uri="{FF2B5EF4-FFF2-40B4-BE49-F238E27FC236}">
                  <a16:creationId xmlns:a16="http://schemas.microsoft.com/office/drawing/2014/main" id="{4FD744C6-4ED8-4BC9-BF68-6BDF701C5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Rectangle 27">
              <a:extLst>
                <a:ext uri="{FF2B5EF4-FFF2-40B4-BE49-F238E27FC236}">
                  <a16:creationId xmlns:a16="http://schemas.microsoft.com/office/drawing/2014/main" id="{092C5BAD-C911-4F8F-A1C5-470268BE6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6" name="Rectangle 28">
              <a:extLst>
                <a:ext uri="{FF2B5EF4-FFF2-40B4-BE49-F238E27FC236}">
                  <a16:creationId xmlns:a16="http://schemas.microsoft.com/office/drawing/2014/main" id="{B133D0C8-4EC4-424F-8E70-0482D5B1B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7" name="Rectangle 29">
              <a:extLst>
                <a:ext uri="{FF2B5EF4-FFF2-40B4-BE49-F238E27FC236}">
                  <a16:creationId xmlns:a16="http://schemas.microsoft.com/office/drawing/2014/main" id="{7B1532A0-F4B3-4DE8-B18F-740CAAD25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8" name="Isosceles Triangle 47">
              <a:extLst>
                <a:ext uri="{FF2B5EF4-FFF2-40B4-BE49-F238E27FC236}">
                  <a16:creationId xmlns:a16="http://schemas.microsoft.com/office/drawing/2014/main" id="{8EFDD162-BBBA-4062-8BBF-53DBA1091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Isosceles Triangle 48">
              <a:extLst>
                <a:ext uri="{FF2B5EF4-FFF2-40B4-BE49-F238E27FC236}">
                  <a16:creationId xmlns:a16="http://schemas.microsoft.com/office/drawing/2014/main" id="{DCFC9E65-3E19-4483-B952-25D29683CA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23" name="Rectangle 22">
            <a:extLst>
              <a:ext uri="{FF2B5EF4-FFF2-40B4-BE49-F238E27FC236}">
                <a16:creationId xmlns:a16="http://schemas.microsoft.com/office/drawing/2014/main" id="{0ADFFC45-3DC9-4433-926F-043E879D9D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B5F26A87-0610-435F-AA13-BD658385C9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67230" y="-8468"/>
            <a:ext cx="4763558" cy="6866467"/>
            <a:chOff x="67175" y="-8467"/>
            <a:chExt cx="4763558" cy="6866467"/>
          </a:xfrm>
        </p:grpSpPr>
        <p:cxnSp>
          <p:nvCxnSpPr>
            <p:cNvPr id="50" name="Straight Connector 49">
              <a:extLst>
                <a:ext uri="{FF2B5EF4-FFF2-40B4-BE49-F238E27FC236}">
                  <a16:creationId xmlns:a16="http://schemas.microsoft.com/office/drawing/2014/main" id="{E6321436-5AAD-4FB6-BB0D-316D4540E8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94B0BD33-3D46-4F43-947A-825DFEF610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51" name="Rectangle 23">
              <a:extLst>
                <a:ext uri="{FF2B5EF4-FFF2-40B4-BE49-F238E27FC236}">
                  <a16:creationId xmlns:a16="http://schemas.microsoft.com/office/drawing/2014/main" id="{92E26C27-E1F5-47DC-9F83-469D196C5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5">
              <a:extLst>
                <a:ext uri="{FF2B5EF4-FFF2-40B4-BE49-F238E27FC236}">
                  <a16:creationId xmlns:a16="http://schemas.microsoft.com/office/drawing/2014/main" id="{95F944E7-2B4E-4AE2-B4DB-846FF8AE0B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2" name="Isosceles Triangle 51">
              <a:extLst>
                <a:ext uri="{FF2B5EF4-FFF2-40B4-BE49-F238E27FC236}">
                  <a16:creationId xmlns:a16="http://schemas.microsoft.com/office/drawing/2014/main" id="{FF14952D-390F-46CC-B302-73DDD9C41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7">
              <a:extLst>
                <a:ext uri="{FF2B5EF4-FFF2-40B4-BE49-F238E27FC236}">
                  <a16:creationId xmlns:a16="http://schemas.microsoft.com/office/drawing/2014/main" id="{867CDE55-B22A-40D0-882A-9452919EEC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3" name="Isosceles Triangle 52">
              <a:extLst>
                <a:ext uri="{FF2B5EF4-FFF2-40B4-BE49-F238E27FC236}">
                  <a16:creationId xmlns:a16="http://schemas.microsoft.com/office/drawing/2014/main" id="{8C409231-C942-4808-B529-DAC32A7DB0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A7E8CE31-1BB1-6BE7-A47F-F6C8D8AA9200}"/>
              </a:ext>
            </a:extLst>
          </p:cNvPr>
          <p:cNvSpPr>
            <a:spLocks noGrp="1"/>
          </p:cNvSpPr>
          <p:nvPr>
            <p:ph type="title"/>
          </p:nvPr>
        </p:nvSpPr>
        <p:spPr>
          <a:xfrm>
            <a:off x="677335" y="1282701"/>
            <a:ext cx="5096060" cy="4307148"/>
          </a:xfrm>
        </p:spPr>
        <p:txBody>
          <a:bodyPr vert="horz" lIns="91440" tIns="45720" rIns="91440" bIns="45720" rtlCol="0" anchor="ctr">
            <a:normAutofit/>
          </a:bodyPr>
          <a:lstStyle/>
          <a:p>
            <a:pPr algn="r"/>
            <a:r>
              <a:rPr lang="en-US" sz="5400"/>
              <a:t>Sensory Break Cards</a:t>
            </a:r>
          </a:p>
        </p:txBody>
      </p:sp>
      <p:sp>
        <p:nvSpPr>
          <p:cNvPr id="5" name="Footer Placeholder 4">
            <a:extLst>
              <a:ext uri="{FF2B5EF4-FFF2-40B4-BE49-F238E27FC236}">
                <a16:creationId xmlns:a16="http://schemas.microsoft.com/office/drawing/2014/main" id="{23FBB740-1BF4-3AF3-BAAC-57CE5530EAE8}"/>
              </a:ext>
            </a:extLst>
          </p:cNvPr>
          <p:cNvSpPr>
            <a:spLocks noGrp="1"/>
          </p:cNvSpPr>
          <p:nvPr>
            <p:ph type="ftr" sz="quarter" idx="11"/>
          </p:nvPr>
        </p:nvSpPr>
        <p:spPr>
          <a:xfrm>
            <a:off x="677334" y="6041362"/>
            <a:ext cx="6297612" cy="365125"/>
          </a:xfrm>
        </p:spPr>
        <p:txBody>
          <a:bodyPr vert="horz" lIns="91440" tIns="45720" rIns="91440" bIns="45720" rtlCol="0" anchor="ctr">
            <a:normAutofit/>
          </a:bodyPr>
          <a:lstStyle/>
          <a:p>
            <a:endParaRPr lang="en-US" sz="900" kern="1200" dirty="0">
              <a:solidFill>
                <a:schemeClr val="tx1">
                  <a:tint val="75000"/>
                </a:schemeClr>
              </a:solidFill>
              <a:latin typeface="+mn-lt"/>
              <a:ea typeface="+mn-ea"/>
              <a:cs typeface="+mn-cs"/>
            </a:endParaRPr>
          </a:p>
        </p:txBody>
      </p:sp>
      <p:sp>
        <p:nvSpPr>
          <p:cNvPr id="54" name="Freeform: Shape 53">
            <a:extLst>
              <a:ext uri="{FF2B5EF4-FFF2-40B4-BE49-F238E27FC236}">
                <a16:creationId xmlns:a16="http://schemas.microsoft.com/office/drawing/2014/main" id="{69370F01-B8C9-4CE4-824C-92B2792E6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6497" y="-8468"/>
            <a:ext cx="5074930" cy="6866468"/>
          </a:xfrm>
          <a:custGeom>
            <a:avLst/>
            <a:gdLst>
              <a:gd name="connsiteX0" fmla="*/ 0 w 5074930"/>
              <a:gd name="connsiteY0" fmla="*/ 0 h 6858000"/>
              <a:gd name="connsiteX1" fmla="*/ 1249825 w 5074930"/>
              <a:gd name="connsiteY1" fmla="*/ 0 h 6858000"/>
              <a:gd name="connsiteX2" fmla="*/ 1249825 w 5074930"/>
              <a:gd name="connsiteY2" fmla="*/ 8457 h 6858000"/>
              <a:gd name="connsiteX3" fmla="*/ 5074930 w 5074930"/>
              <a:gd name="connsiteY3" fmla="*/ 8457 h 6858000"/>
              <a:gd name="connsiteX4" fmla="*/ 5074930 w 5074930"/>
              <a:gd name="connsiteY4" fmla="*/ 6858000 h 6858000"/>
              <a:gd name="connsiteX5" fmla="*/ 1249825 w 5074930"/>
              <a:gd name="connsiteY5" fmla="*/ 6858000 h 6858000"/>
              <a:gd name="connsiteX6" fmla="*/ 1109383 w 507493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74930" h="6858000">
                <a:moveTo>
                  <a:pt x="0" y="0"/>
                </a:moveTo>
                <a:lnTo>
                  <a:pt x="1249825" y="0"/>
                </a:lnTo>
                <a:lnTo>
                  <a:pt x="1249825" y="8457"/>
                </a:lnTo>
                <a:lnTo>
                  <a:pt x="5074930" y="8457"/>
                </a:lnTo>
                <a:lnTo>
                  <a:pt x="5074930" y="6858000"/>
                </a:lnTo>
                <a:lnTo>
                  <a:pt x="1249825" y="6858000"/>
                </a:lnTo>
                <a:lnTo>
                  <a:pt x="1109383"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Date Placeholder 3">
            <a:extLst>
              <a:ext uri="{FF2B5EF4-FFF2-40B4-BE49-F238E27FC236}">
                <a16:creationId xmlns:a16="http://schemas.microsoft.com/office/drawing/2014/main" id="{83B7351D-8F4A-F0A1-BE47-64AB5F4FA890}"/>
              </a:ext>
            </a:extLst>
          </p:cNvPr>
          <p:cNvSpPr>
            <a:spLocks noGrp="1"/>
          </p:cNvSpPr>
          <p:nvPr>
            <p:ph type="dt" sz="half" idx="10"/>
          </p:nvPr>
        </p:nvSpPr>
        <p:spPr>
          <a:xfrm>
            <a:off x="7205133" y="6041362"/>
            <a:ext cx="911939" cy="365125"/>
          </a:xfrm>
        </p:spPr>
        <p:txBody>
          <a:bodyPr vert="horz" lIns="91440" tIns="45720" rIns="91440" bIns="45720" rtlCol="0" anchor="ctr">
            <a:normAutofit/>
          </a:bodyPr>
          <a:lstStyle/>
          <a:p>
            <a:pPr>
              <a:spcAft>
                <a:spcPts val="600"/>
              </a:spcAft>
            </a:pPr>
            <a:fld id="{765D955F-13E8-466A-9B14-D3E3010E9131}" type="datetime1">
              <a:rPr lang="en-US" kern="1200">
                <a:solidFill>
                  <a:srgbClr val="FFFFFF"/>
                </a:solidFill>
                <a:latin typeface="+mn-lt"/>
                <a:ea typeface="+mn-ea"/>
                <a:cs typeface="+mn-cs"/>
              </a:rPr>
              <a:pPr>
                <a:spcAft>
                  <a:spcPts val="600"/>
                </a:spcAft>
              </a:pPr>
              <a:t>9/3/2025</a:t>
            </a:fld>
            <a:endParaRPr lang="en-US" kern="1200">
              <a:solidFill>
                <a:srgbClr val="FFFFFF"/>
              </a:solidFill>
              <a:latin typeface="+mn-lt"/>
              <a:ea typeface="+mn-ea"/>
              <a:cs typeface="+mn-cs"/>
            </a:endParaRPr>
          </a:p>
        </p:txBody>
      </p:sp>
      <p:sp>
        <p:nvSpPr>
          <p:cNvPr id="6" name="Slide Number Placeholder 5">
            <a:extLst>
              <a:ext uri="{FF2B5EF4-FFF2-40B4-BE49-F238E27FC236}">
                <a16:creationId xmlns:a16="http://schemas.microsoft.com/office/drawing/2014/main" id="{49E0ED88-B380-849A-C4A6-9067A588A345}"/>
              </a:ext>
            </a:extLst>
          </p:cNvPr>
          <p:cNvSpPr>
            <a:spLocks noGrp="1"/>
          </p:cNvSpPr>
          <p:nvPr>
            <p:ph type="sldNum" sz="quarter" idx="12"/>
          </p:nvPr>
        </p:nvSpPr>
        <p:spPr>
          <a:xfrm>
            <a:off x="8590663" y="6041362"/>
            <a:ext cx="683339" cy="365125"/>
          </a:xfrm>
        </p:spPr>
        <p:txBody>
          <a:bodyPr vert="horz" lIns="91440" tIns="45720" rIns="91440" bIns="45720" rtlCol="0" anchor="ctr">
            <a:normAutofit/>
          </a:bodyPr>
          <a:lstStyle/>
          <a:p>
            <a:pPr>
              <a:spcAft>
                <a:spcPts val="600"/>
              </a:spcAft>
            </a:pPr>
            <a:fld id="{A65A5C87-DF58-40C8-B092-1DE63DB4547E}" type="slidenum">
              <a:rPr lang="en-US" kern="1200">
                <a:solidFill>
                  <a:srgbClr val="FFFFFF"/>
                </a:solidFill>
                <a:latin typeface="+mn-lt"/>
                <a:ea typeface="+mn-ea"/>
                <a:cs typeface="+mn-cs"/>
              </a:rPr>
              <a:pPr>
                <a:spcAft>
                  <a:spcPts val="600"/>
                </a:spcAft>
              </a:pPr>
              <a:t>16</a:t>
            </a:fld>
            <a:endParaRPr lang="en-US" kern="1200">
              <a:solidFill>
                <a:srgbClr val="FFFFFF"/>
              </a:solidFill>
              <a:latin typeface="+mn-lt"/>
              <a:ea typeface="+mn-ea"/>
              <a:cs typeface="+mn-cs"/>
            </a:endParaRPr>
          </a:p>
        </p:txBody>
      </p:sp>
      <p:pic>
        <p:nvPicPr>
          <p:cNvPr id="1026" name="Picture 2" descr="Sensory Breaks Cards and Printables ...">
            <a:extLst>
              <a:ext uri="{FF2B5EF4-FFF2-40B4-BE49-F238E27FC236}">
                <a16:creationId xmlns:a16="http://schemas.microsoft.com/office/drawing/2014/main" id="{68E61B50-4D5C-4E66-7F0C-134152F6AB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7109" y="1300444"/>
            <a:ext cx="3633706" cy="3752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0272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5971-FCFC-780E-E581-C695751411B4}"/>
              </a:ext>
            </a:extLst>
          </p:cNvPr>
          <p:cNvSpPr>
            <a:spLocks noGrp="1"/>
          </p:cNvSpPr>
          <p:nvPr>
            <p:ph type="title"/>
          </p:nvPr>
        </p:nvSpPr>
        <p:spPr/>
        <p:txBody>
          <a:bodyPr/>
          <a:lstStyle/>
          <a:p>
            <a:pPr algn="ctr"/>
            <a:r>
              <a:rPr lang="en-GB" dirty="0"/>
              <a:t>Sensory Break Cards</a:t>
            </a:r>
          </a:p>
        </p:txBody>
      </p:sp>
      <p:sp>
        <p:nvSpPr>
          <p:cNvPr id="3" name="Content Placeholder 2">
            <a:extLst>
              <a:ext uri="{FF2B5EF4-FFF2-40B4-BE49-F238E27FC236}">
                <a16:creationId xmlns:a16="http://schemas.microsoft.com/office/drawing/2014/main" id="{5CD5120A-AB55-8478-CB77-A0913D2C3274}"/>
              </a:ext>
            </a:extLst>
          </p:cNvPr>
          <p:cNvSpPr>
            <a:spLocks noGrp="1"/>
          </p:cNvSpPr>
          <p:nvPr>
            <p:ph idx="1"/>
          </p:nvPr>
        </p:nvSpPr>
        <p:spPr>
          <a:xfrm>
            <a:off x="677334" y="1388962"/>
            <a:ext cx="8596668" cy="4652401"/>
          </a:xfrm>
        </p:spPr>
        <p:txBody>
          <a:bodyPr>
            <a:normAutofit/>
          </a:bodyPr>
          <a:lstStyle/>
          <a:p>
            <a:r>
              <a:rPr lang="en-GB" sz="2400" dirty="0">
                <a:solidFill>
                  <a:schemeClr val="accent3">
                    <a:lumMod val="75000"/>
                  </a:schemeClr>
                </a:solidFill>
              </a:rPr>
              <a:t>Aimed at Pupils who have sensory differences and who benefit from having sensory breaks from their learning.</a:t>
            </a:r>
          </a:p>
          <a:p>
            <a:r>
              <a:rPr lang="en-GB" sz="2400" dirty="0">
                <a:solidFill>
                  <a:schemeClr val="accent3">
                    <a:lumMod val="75000"/>
                  </a:schemeClr>
                </a:solidFill>
              </a:rPr>
              <a:t>Information will be gleaned from external professionals, school staff, parents and where applicable the pupil themselves to identify each pupil's specific sensory needs</a:t>
            </a:r>
          </a:p>
          <a:p>
            <a:r>
              <a:rPr lang="en-GB" sz="2400" dirty="0">
                <a:solidFill>
                  <a:schemeClr val="accent3">
                    <a:lumMod val="75000"/>
                  </a:schemeClr>
                </a:solidFill>
              </a:rPr>
              <a:t>Sensory Break Cards will be produced working in conjunction with the pupil and those that support them.</a:t>
            </a:r>
          </a:p>
        </p:txBody>
      </p:sp>
      <p:sp>
        <p:nvSpPr>
          <p:cNvPr id="4" name="Date Placeholder 3">
            <a:extLst>
              <a:ext uri="{FF2B5EF4-FFF2-40B4-BE49-F238E27FC236}">
                <a16:creationId xmlns:a16="http://schemas.microsoft.com/office/drawing/2014/main" id="{1DAFCCD2-28AB-96DB-1237-9A3E9A87EDE9}"/>
              </a:ext>
            </a:extLst>
          </p:cNvPr>
          <p:cNvSpPr>
            <a:spLocks noGrp="1"/>
          </p:cNvSpPr>
          <p:nvPr>
            <p:ph type="dt" sz="half" idx="10"/>
          </p:nvPr>
        </p:nvSpPr>
        <p:spPr/>
        <p:txBody>
          <a:bodyPr/>
          <a:lstStyle/>
          <a:p>
            <a:fld id="{60083932-95E6-4676-9476-A5F4D0266DE0}" type="datetime1">
              <a:rPr lang="en-US" smtClean="0"/>
              <a:t>9/3/2025</a:t>
            </a:fld>
            <a:endParaRPr lang="en-US" dirty="0"/>
          </a:p>
        </p:txBody>
      </p:sp>
      <p:sp>
        <p:nvSpPr>
          <p:cNvPr id="5" name="Footer Placeholder 4">
            <a:extLst>
              <a:ext uri="{FF2B5EF4-FFF2-40B4-BE49-F238E27FC236}">
                <a16:creationId xmlns:a16="http://schemas.microsoft.com/office/drawing/2014/main" id="{E3978F88-05EE-A001-156C-FD03603BD8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8BC8D06-EDE5-29EE-230F-F10EEBCE454A}"/>
              </a:ext>
            </a:extLst>
          </p:cNvPr>
          <p:cNvSpPr>
            <a:spLocks noGrp="1"/>
          </p:cNvSpPr>
          <p:nvPr>
            <p:ph type="sldNum" sz="quarter" idx="12"/>
          </p:nvPr>
        </p:nvSpPr>
        <p:spPr/>
        <p:txBody>
          <a:bodyPr/>
          <a:lstStyle/>
          <a:p>
            <a:fld id="{A65A5C87-DF58-40C8-B092-1DE63DB4547E}" type="slidenum">
              <a:rPr lang="en-US" smtClean="0"/>
              <a:t>17</a:t>
            </a:fld>
            <a:endParaRPr lang="en-US" dirty="0"/>
          </a:p>
        </p:txBody>
      </p:sp>
    </p:spTree>
    <p:extLst>
      <p:ext uri="{BB962C8B-B14F-4D97-AF65-F5344CB8AC3E}">
        <p14:creationId xmlns:p14="http://schemas.microsoft.com/office/powerpoint/2010/main" val="18906671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C9EB1-0D99-2AF0-DBCE-E767CEB356A0}"/>
              </a:ext>
            </a:extLst>
          </p:cNvPr>
          <p:cNvSpPr>
            <a:spLocks noGrp="1"/>
          </p:cNvSpPr>
          <p:nvPr>
            <p:ph type="title"/>
          </p:nvPr>
        </p:nvSpPr>
        <p:spPr/>
        <p:txBody>
          <a:bodyPr/>
          <a:lstStyle/>
          <a:p>
            <a:r>
              <a:rPr lang="en-US" dirty="0"/>
              <a:t>Every day to support learning</a:t>
            </a:r>
            <a:endParaRPr lang="en-GB" dirty="0"/>
          </a:p>
        </p:txBody>
      </p:sp>
      <p:sp>
        <p:nvSpPr>
          <p:cNvPr id="3" name="Content Placeholder 2">
            <a:extLst>
              <a:ext uri="{FF2B5EF4-FFF2-40B4-BE49-F238E27FC236}">
                <a16:creationId xmlns:a16="http://schemas.microsoft.com/office/drawing/2014/main" id="{9C253746-D5A6-4878-58F5-1F29A0933482}"/>
              </a:ext>
            </a:extLst>
          </p:cNvPr>
          <p:cNvSpPr>
            <a:spLocks noGrp="1"/>
          </p:cNvSpPr>
          <p:nvPr>
            <p:ph idx="1"/>
          </p:nvPr>
        </p:nvSpPr>
        <p:spPr/>
        <p:txBody>
          <a:bodyPr>
            <a:normAutofit/>
          </a:bodyPr>
          <a:lstStyle/>
          <a:p>
            <a:pPr marL="0" indent="0" algn="ctr">
              <a:buNone/>
            </a:pPr>
            <a:r>
              <a:rPr lang="en-GB" sz="8000" dirty="0">
                <a:solidFill>
                  <a:schemeClr val="accent3">
                    <a:lumMod val="75000"/>
                  </a:schemeClr>
                </a:solidFill>
              </a:rPr>
              <a:t>Daily Mile</a:t>
            </a:r>
          </a:p>
        </p:txBody>
      </p:sp>
      <p:sp>
        <p:nvSpPr>
          <p:cNvPr id="4" name="Date Placeholder 3">
            <a:extLst>
              <a:ext uri="{FF2B5EF4-FFF2-40B4-BE49-F238E27FC236}">
                <a16:creationId xmlns:a16="http://schemas.microsoft.com/office/drawing/2014/main" id="{61B2A7E6-2EA8-5267-227C-C0BA10A59316}"/>
              </a:ext>
            </a:extLst>
          </p:cNvPr>
          <p:cNvSpPr>
            <a:spLocks noGrp="1"/>
          </p:cNvSpPr>
          <p:nvPr>
            <p:ph type="dt" sz="half" idx="10"/>
          </p:nvPr>
        </p:nvSpPr>
        <p:spPr/>
        <p:txBody>
          <a:bodyPr/>
          <a:lstStyle/>
          <a:p>
            <a:fld id="{B72FB6A6-C254-4151-B9DE-C17C8063AB53}" type="datetime1">
              <a:rPr lang="en-US" smtClean="0"/>
              <a:t>9/3/2025</a:t>
            </a:fld>
            <a:endParaRPr lang="en-US" dirty="0"/>
          </a:p>
        </p:txBody>
      </p:sp>
      <p:sp>
        <p:nvSpPr>
          <p:cNvPr id="5" name="Footer Placeholder 4">
            <a:extLst>
              <a:ext uri="{FF2B5EF4-FFF2-40B4-BE49-F238E27FC236}">
                <a16:creationId xmlns:a16="http://schemas.microsoft.com/office/drawing/2014/main" id="{808926D2-FEF2-0A6F-173D-706C7297173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29305E0-0B8F-B02D-5F09-F7377AA30650}"/>
              </a:ext>
            </a:extLst>
          </p:cNvPr>
          <p:cNvSpPr>
            <a:spLocks noGrp="1"/>
          </p:cNvSpPr>
          <p:nvPr>
            <p:ph type="sldNum" sz="quarter" idx="12"/>
          </p:nvPr>
        </p:nvSpPr>
        <p:spPr/>
        <p:txBody>
          <a:bodyPr/>
          <a:lstStyle/>
          <a:p>
            <a:fld id="{A65A5C87-DF58-40C8-B092-1DE63DB4547E}" type="slidenum">
              <a:rPr lang="en-US" smtClean="0"/>
              <a:t>18</a:t>
            </a:fld>
            <a:endParaRPr lang="en-US" dirty="0"/>
          </a:p>
        </p:txBody>
      </p:sp>
    </p:spTree>
    <p:extLst>
      <p:ext uri="{BB962C8B-B14F-4D97-AF65-F5344CB8AC3E}">
        <p14:creationId xmlns:p14="http://schemas.microsoft.com/office/powerpoint/2010/main" val="3405276538"/>
      </p:ext>
    </p:extLst>
  </p:cSld>
  <p:clrMapOvr>
    <a:masterClrMapping/>
  </p:clrMapOvr>
</p:sld>
</file>

<file path=ppt/theme/theme1.xml><?xml version="1.0" encoding="utf-8"?>
<a:theme xmlns:a="http://schemas.openxmlformats.org/drawingml/2006/main" name="Facet">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331</TotalTime>
  <Words>1107</Words>
  <Application>Microsoft Office PowerPoint</Application>
  <PresentationFormat>Widescreen</PresentationFormat>
  <Paragraphs>115</Paragraphs>
  <Slides>18</Slides>
  <Notes>6</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4" baseType="lpstr">
      <vt:lpstr>Aptos</vt:lpstr>
      <vt:lpstr>Arial</vt:lpstr>
      <vt:lpstr>Trebuchet MS</vt:lpstr>
      <vt:lpstr>Wingdings 3</vt:lpstr>
      <vt:lpstr>Facet</vt:lpstr>
      <vt:lpstr>Document</vt:lpstr>
      <vt:lpstr>PowerPoint Presentation</vt:lpstr>
      <vt:lpstr>About Our Specialist</vt:lpstr>
      <vt:lpstr>The Offer</vt:lpstr>
      <vt:lpstr>Early Years Motor Screening Programme</vt:lpstr>
      <vt:lpstr>PowerPoint Presentation</vt:lpstr>
      <vt:lpstr>PowerPoint Presentation</vt:lpstr>
      <vt:lpstr>How the programme will work</vt:lpstr>
      <vt:lpstr>Sensory Motor Circuits</vt:lpstr>
      <vt:lpstr>PowerPoint Presentation</vt:lpstr>
      <vt:lpstr>Activities focus on developing the vestibular systems (core strength and gravitational security) the proprioceptive system (fluidity of movement &amp; creating a body map) alongside balance and coordination. </vt:lpstr>
      <vt:lpstr>PowerPoint Presentation</vt:lpstr>
      <vt:lpstr>Buddy Clubs</vt:lpstr>
      <vt:lpstr>PowerPoint Presentation</vt:lpstr>
      <vt:lpstr>Neurodiverse Physical Education Lessons</vt:lpstr>
      <vt:lpstr>PowerPoint Presentation</vt:lpstr>
      <vt:lpstr>Sensory Break Cards</vt:lpstr>
      <vt:lpstr>Sensory Break Cards</vt:lpstr>
      <vt:lpstr>Every day to support learning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Griffiths</dc:creator>
  <cp:lastModifiedBy>Michelle Davies</cp:lastModifiedBy>
  <cp:revision>5</cp:revision>
  <dcterms:created xsi:type="dcterms:W3CDTF">2025-08-04T10:25:57Z</dcterms:created>
  <dcterms:modified xsi:type="dcterms:W3CDTF">2025-09-03T12:46:57Z</dcterms:modified>
</cp:coreProperties>
</file>