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2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ink/ink6.xml" ContentType="application/inkml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9" r:id="rId3"/>
    <p:sldId id="265" r:id="rId4"/>
    <p:sldId id="282" r:id="rId5"/>
    <p:sldId id="285" r:id="rId6"/>
    <p:sldId id="276" r:id="rId7"/>
    <p:sldId id="286" r:id="rId8"/>
    <p:sldId id="289" r:id="rId9"/>
    <p:sldId id="290" r:id="rId10"/>
    <p:sldId id="287" r:id="rId11"/>
    <p:sldId id="288" r:id="rId12"/>
    <p:sldId id="260" r:id="rId13"/>
    <p:sldId id="275" r:id="rId14"/>
    <p:sldId id="271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8B6AB7E-AC34-334F-3A2A-18FB1215B26C}" name="Jaime Smith" initials="JS" userId="S::jaime.smith@annafreud.org::9efd9a24-d4b7-4a73-83e4-bc6ceae857f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5C"/>
    <a:srgbClr val="FFFFFF"/>
    <a:srgbClr val="D0E5F6"/>
    <a:srgbClr val="FAE4D3"/>
    <a:srgbClr val="CCEAE4"/>
    <a:srgbClr val="FFCC99"/>
    <a:srgbClr val="FFFFCC"/>
    <a:srgbClr val="FFFF99"/>
    <a:srgbClr val="F6F6F6"/>
    <a:srgbClr val="EAEAEA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48"/>
  </p:normalViewPr>
  <p:slideViewPr>
    <p:cSldViewPr snapToGrid="0">
      <p:cViewPr varScale="1">
        <p:scale>
          <a:sx n="112" d="100"/>
          <a:sy n="112" d="100"/>
        </p:scale>
        <p:origin x="110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4/26/22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06T23:42:27.473"/>
    </inkml:context>
    <inkml:brush xml:id="br0">
      <inkml:brushProperty name="width" value="0.2" units="cm"/>
      <inkml:brushProperty name="height" value="0.2" units="cm"/>
      <inkml:brushProperty name="color" value="#F6630D"/>
    </inkml:brush>
  </inkml:definitions>
  <inkml:trace contextRef="#ctx0" brushRef="#br0">1 0 24575,'13'1'0,"2"-1"0,-1 2 0,0 0 0,-1 1 0,2-1 0,-2 2 0,0 1 0,1 0 0,-1 1 0,-1-1 0,1 3 0,-1-2 0,0 3 0,13 9 0,270 224 0,30 21 0,-134-122 0,972 754 0,-667-510 0,72 58 0,-436-335 0,82 71 0,418 323 0,-313-260 0,-23-15 0,225 181 0,-88-73 0,-104-85 0,-45-34 0,120 97 0,235 201 0,-370-304 0,728 610 0,-489-399 0,-249-222 0,-14-15 0,-63-38 0,-87-74 0,126 127 0,-196-176 0,1-1 0,34 22 0,4 4 0,-38-27-682,39 23-1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06T23:42:27.473"/>
    </inkml:context>
    <inkml:brush xml:id="br0">
      <inkml:brushProperty name="width" value="0.2" units="cm"/>
      <inkml:brushProperty name="height" value="0.2" units="cm"/>
      <inkml:brushProperty name="color" value="#33CCFF"/>
    </inkml:brush>
  </inkml:definitions>
  <inkml:trace contextRef="#ctx0" brushRef="#br0">25 6033 24575,'-1'0'0,"0"0"0,-1 0 0,1 0 0,1 0 0,-2 0 0,1-1 0,0 1 0,0 0 0,0-1 0,0 1 0,1 0 0,-1 0 0,0 0 0,0-1 0,1 0 0,-1 1 0,0-1 0,1 0 0,-3 1 0,3-1 0,-1 0 0,0 1 0,1-1 0,0 0 0,-1 1 0,1-1 0,0 0 0,-1 1 0,1-1 0,0 0 0,0 0 0,-1 0 0,1 0 0,0 0 0,0 0 0,0 1 0,0-1 0,1 0 0,-1 1 0,0-2 0,0 1 0,0 0 0,1 0 0,-1 0 0,0 0 0,1 1 0,-1-1 0,2 0 0,23-42 0,11-3 0,-25 30 0,2 0 0,0 0 0,21-18 0,57-37 0,187-112 0,-253 167 0,71-46 0,62-36 0,24-13 0,-30 16 0,227-85 0,-275 136 0,131-74 0,-41 20 0,411-225 0,-212 111 0,5-3 0,-172 83 0,131-82 0,187-99 0,-230 139 0,26 2 0,17-9 0,-272 131 0,613-334 0,-413 251 0,411-214 0,-407 176 0,613-335 0,-106 141 0,-589 263 0,-147 68 0,2 3 0,2 2 0,126-41 0,53-6 0,23-7 0,-186 59 0,84-34 0,-92 30 0,121-32 0,-87 33 0,141-53 0,49-14 0,-70 27-1365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06T23:42:27.474"/>
    </inkml:context>
    <inkml:brush xml:id="br0">
      <inkml:brushProperty name="width" value="0.2" units="cm"/>
      <inkml:brushProperty name="height" value="0.2" units="cm"/>
      <inkml:brushProperty name="color" value="#AB008B"/>
    </inkml:brush>
  </inkml:definitions>
  <inkml:trace contextRef="#ctx0" brushRef="#br0">1 4174 24575,'7'-2'0,"-1"1"0,0 0 0,0 0 0,1-1 0,-2 0 0,2 0 0,-2 0 0,1-1 0,-1 0 0,1 1 0,4-4 0,7-3 0,59-25 0,250-101 0,-131 54 0,-130 52 0,122-56 0,89-16 0,-96 37 0,175-65 0,250-90 0,-452 170 0,96-33 0,117-55 0,-87 32 0,-18 12 0,2 0 0,586-270 0,-507 235 0,12-6 0,98-35 0,-290 102 0,10-4 0,476-147 0,-383 124 0,170-56 0,-364 128 0,296-86 0,-271 81 0,96-38 0,30-9 0,-152 54 0,265-88 0,94-41 0,-210 74 0,-80 25 0,286-85 0,-28 8 0,218-39 0,-216 66 0,-340 81 0,-42 13 0,2 0 0,-1 1 0,1 1 0,34-6 0,110-9 0,-88 7-1365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06T23:44:37.945"/>
    </inkml:context>
    <inkml:brush xml:id="br0">
      <inkml:brushProperty name="width" value="0.2" units="cm"/>
      <inkml:brushProperty name="height" value="0.2" units="cm"/>
      <inkml:brushProperty name="color" value="#AB008B"/>
    </inkml:brush>
  </inkml:definitions>
  <inkml:trace contextRef="#ctx0" brushRef="#br0">1 3722 24575,'5'-3'0,"2"-2"0,0 2 0,-1-1 0,1 1 0,0 0 0,0 0 0,1 1 0,0-1 0,-1 2 0,14-4 0,-9 2 0,0-1 0,1 1 0,17-8 0,-2-2 0,-2-2 0,49-35 0,14-8 0,71-25 0,251-98 0,-349 158 0,2 1 0,0 2 0,1 2 0,3 2 0,77-8 0,-54 10 0,41-4 0,232-11 0,-115 31 0,-204 0 0,-2 3 0,1 0 0,69 16 0,-48-5 0,105 38 0,-142-43 0,0 0 0,-2 2 0,0 1 0,-1-1 0,0 3 0,21 17 0,-42-30 0,-1 2 0,1-2 0,-1 1 0,1-1 0,-1 2 0,-1-2 0,1 1 0,-1 1 0,0-1 0,1 6 0,-2-7 0,0-1 0,0 0 0,1 0 0,-1 0 0,1 0 0,0 0 0,0 0 0,0-1 0,1 2 0,-1-2 0,4 3 0,-5-3 0,0-1 0,0 1 0,0-1 0,0 1 0,0 0 0,0-1 0,0 0 0,1 0 0,-1 1 0,0-1 0,0 1 0,0-1 0,1 0 0,-1 0 0,0 1 0,0-1 0,1 0 0,-1 0 0,1 0 0,-1-1 0,1 1 0,-1 0 0,0 0 0,0-1 0,0 1 0,0-1 0,1 1 0,-1 0 0,0 0 0,0-1 0,0 1 0,2-2 0,0-1 0,0 0 0,1 0 0,-2 0 0,2-1 0,-1 1 0,-1-1 0,0 0 0,2-4 0,12-37 0,-13 38 0,96-393 0,-88 269 0,-4 20 0,-3 92 0,2-1 0,2 1 0,0 0 0,0 0 0,2 0 0,23-28 0,20-38 0,11-84 0,-23 48 0,-39 117 0,71-164 0,-51 125 0,52-73 0,-41 71 0,2 2 0,46-42 0,-69 74 0,0 2 0,1 1 0,0 0 0,19-11 0,65-25 0,-63 29 0,57-23 0,117-38 0,-157 62 0,0 1 0,2 0 0,1 3 0,63-5 0,-107 14 0,-1 0 0,0 1 0,0 0 0,1 1 0,-1 0 0,0-1 0,1 1 0,-1 1 0,16 4 0,-14-3 0,0 2 0,0-1 0,-1 1 0,0 0 0,1 2 0,14 10 0,-1 1 0,-1 2 0,-3-1 0,1 2 0,-2 0 0,27 42 0,55 120 0,-70-121 0,-3 1 0,27 110 0,-51-156 0,0-2 0,1 1 0,8 17 0,-9-25 0,2-1 0,-1 1 0,0-1 0,1 0 0,0-1 0,0 1 0,17 12 0,121 83 0,-109-81 0,0-1 0,58 26 0,-76-40 0,-1-1 0,1 0 0,0 0 0,1-1 0,1 0 0,-2-2 0,20 2 0,3-1 0,2-3 0,43-2 0,-58 0 0,0-1 0,-1-1 0,-1 0 0,1-3 0,-1 1 0,0-2 0,0 0 0,-2-1 0,24-12 0,2-3 0,0-3 0,85-59 0,316-295-1123,-324 266 937,101-100 95,-182 174 406,93-62 0,-94 72-58,-2-1 0,74-72-1,-113 101-256,113-117 0,-65 76 0,-3-1 0,51-63 0,-83 89 0,0 2 0,2 0 0,23-18 0,-7 8 0,-27 19 0,1 0 0,-2-1 0,-1 1 0,1 0 0,-2-1 0,1 0 0,-1 0 0,-1 0 0,0 0 0,1-11 0,6-15 0,3-12 0,-10 33 0,1-1 0,8-18 0,-10 28 0,1 0 0,0 0 0,1-1 0,0 1 0,0 1 0,1-1 0,-1 1 0,1-1 0,10-5 0,-2 3 0,0-1 0,1 1 0,0 1 0,1 1 0,-1 0 0,1 0 0,0 1 0,1 1 0,-1-1 0,1 1 0,17 0 0,22-1 0,106 1 0,-123 4 0,63 7 0,-87-6 0,-2 0 0,0 2 0,2-1 0,-2 0 0,0 0 0,0 2 0,-1-1 0,19 10 0,27 22 0,-1 2 0,-4 3 0,60 56 0,-70-50 0,-31-33 0,23 22 0,-29-32 0,1-1 0,-1 2 0,0-2 0,1 1 0,0-1 0,0 0 0,1 0 0,11 3 0,-1-1 0,-2 0 0,3-1 0,-2-2 0,1 0 0,0 0 0,0-1 0,0 0 0,0-1 0,0-1 0,1 0 0,22-3 0,18-7 0,-2 0 0,56-19 0,6 1 0,-95 24 0,-1 1 0,-1-3 0,0 1 0,0-1 0,-1-1 0,0 1 0,25-17 0,-4-2 0,-3-3 0,65-64 0,-41 36 0,-46 43 0,2 1 0,35-20 0,-32 21 0,-1-1 0,27-21 0,-39 26 0,2 1 0,0 1 0,-1-1 0,1 2 0,2-1 0,20-9 0,2 3 0,37-8 0,-43 11 0,76-30 0,-93 36 0,23-8 0,1 2 0,0 2 0,63-10 0,-75 14 0,-1 0 0,-1-2 0,1 1 0,0-1 0,-2-1 0,24-11 0,-25 12 0,2-1 0,1 2 0,-2 0 0,2 1 0,-1 1 0,24-1 0,-18 2 0,-2-2 0,2 0 0,35-9 0,-17 1-1365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06T23:44:37.946"/>
    </inkml:context>
    <inkml:brush xml:id="br0">
      <inkml:brushProperty name="width" value="0.2" units="cm"/>
      <inkml:brushProperty name="height" value="0.2" units="cm"/>
      <inkml:brushProperty name="color" value="#F6630D"/>
    </inkml:brush>
  </inkml:definitions>
  <inkml:trace contextRef="#ctx0" brushRef="#br0">0 425 24575,'1'-2'0,"0"0"0,-1 0 0,1 0 0,2 1 0,-2-1 0,0 1 0,1-1 0,0 0 0,0 1 0,0-1 0,1 1 0,-1-1 0,0 1 0,1 0 0,-1 0 0,1-1 0,0 1 0,0 0 0,1 0 0,3-1 0,2-2 0,369-144 0,-42 29 0,-277 99 0,-25 7 0,72-17 0,-51 17 0,1 2 0,67-9 0,-88 15 0,-1 2 0,2 0 0,-1 1 0,0 1 0,41 1 0,-62 0 0,-1 1 0,1 0 0,-1-1 0,-1 2 0,2 0 0,-2 0 0,1 0 0,-2 0 0,2 1 0,-1 0 0,-1 1 0,1 0 0,0-1 0,-3 1 0,1 1 0,10 4 0,53 38 0,-41-27 0,45 26 0,-37-27 0,-23-12 0,1 1 0,15 12 0,-28-17 0,0 1 0,-1-1 0,1 1 0,-1-1 0,-1 1 0,0 0 0,1 0 0,-2 0 0,1 1 0,0 3 0,11 43 0,-4 0 0,-5 89 0,-12-85 0,-23 58 0,16-78 0,-2-1 0,-45 60 0,44-74 0,-38 54 0,48-63 0,2 1 0,0 0 0,1-1 0,-1 21 0,7 106 0,-1-130 0,0 0 0,2 0 0,0 0 0,1 0 0,0 0 0,1-1 0,1 0 0,-2 0 0,3 1 0,1-1 0,-1 0 0,3-1 0,-1 1 0,0-1 0,24 11 0,-9-5 0,4 0 0,0 0 0,1-2 0,0 0 0,65 16 0,-50-17 0,-1 0 0,4-2 0,-2 1 0,1-3 0,1-1 0,-1 0 0,2-2 0,0-1 0,-1 0 0,0-2 0,0-1 0,80-8 0,-73 3 0,-2-1 0,0 0 0,-1-2 0,0-1 0,-3-1 0,0-1 0,-1-2 0,-1 0 0,-2-1 0,77-38 0,-54 20 0,324-156 0,-132 82 0,-213 88 0,635-261 0,-607 257 0,113-28 0,-48 16 0,-106 26 0,2 2 0,1 0 0,70-10 0,-80 15 0,1 0 0,1 1 0,-3 1 0,3 0 0,0 1 0,35 2 0,-40 0 0,-1 0 0,1 0 0,-2 2 0,1 0 0,-1 0 0,1 0 0,-2 2 0,0-1 0,0 1 0,-1 1 0,0 0 0,-2 0 0,1 1 0,-2 0 0,0 1 0,-1 0 0,17 11 0,-7 0-36,0 1-1,-2 0 1,-2 0-1,-3 2 1,0 0 0,19 39-1,36 150-653,-29 10-744,-13 259 0,-44-247 1427,-19 0 0,-129 327 0,-30-112-673,129-326 343,-157 191 0,197-288 302,-193 257-9,87-46 2284,111-197-1623,5 1 0,2 0-1,2 80 1,9-97-349,-1-11-122,6 26 0,-5-38-146,0 1 0,-1-1 0,2 1 0,-1-1 0,0 0 0,1 1 0,-1-1 0,1 0 0,0 0 0,-1 1 0,1-1 0,1 1 0,-1-2 0,4 3 0,-2-1 0,2 0 0,0 0 0,0-1 0,0 1 0,1-1 0,7 2 0,9 0 0,1 0 0,41 1 0,-57-4 0,50 3 0,0-2 0,2-2 0,-2-1 0,-1 0 0,2-3 0,-2 0 0,69-12 0,-83 8 0,0-1 0,71-22 0,-28 6 0,-7 6 0,2 0 0,3 3 0,95-13 0,-122 22 0,1 3 0,108-3 0,120 8 0,-205 2 0,-1 1 0,2 2 0,-1 3 0,-2 0 0,0 3 0,-3 2 0,2 0 0,117 33 0,80 35 0,-215-60 0,-1 0 0,73 37 0,-111-47 0,-13-7 0,0 0 0,1 1 0,0-2 0,12 5 0,-17-7 0,0 0 0,1 0 0,-1 0 0,1 0 0,1 0 0,-2-1 0,2 1 0,-1-1 0,-1 1 0,2-1 0,-1 0 0,1 0 0,4-1 0,21-1 0,1-2 0,-1 0 0,-1 0 0,-1-2 0,47-11 0,139-45 0,-143 39 0,94-28 0,-130 42 0,-2 1 0,75-13 0,-27 8 0,128-16 0,-164 25 0,-1 0 0,83-1 0,-102 5 0,1 0 0,1 1 0,0 0 0,0 1 0,-3 1 0,2 0 0,0 1 0,-1 1 0,-1 0 0,0 0 0,30 10 0,1 3 0,-2 1 0,0 2 0,-4 0 0,66 36 0,-110-54 0,1 0 0,1 0 0,-1-1 0,0 1 0,1-1 0,0 0 0,0 0 0,-1-1 0,1 1 0,18 1 0,7 1 0,48 1 0,-14-3 0,-32-1 0,45 3 0,-35 0 0,-15-1 0,43 5 0,-54-5-341,1 0 0,0-1-1,34 1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06T23:44:37.947"/>
    </inkml:context>
    <inkml:brush xml:id="br0">
      <inkml:brushProperty name="width" value="0.2" units="cm"/>
      <inkml:brushProperty name="height" value="0.2" units="cm"/>
      <inkml:brushProperty name="color" value="#33CCFF"/>
    </inkml:brush>
  </inkml:definitions>
  <inkml:trace contextRef="#ctx0" brushRef="#br0">1 506 24575,'1'0'0,"0"-1"0,1 1 0,-1 0 0,0-1 0,0 1 0,0-1 0,0 0 0,1 1 0,-1-1 0,0 0 0,0 0 0,1 1 0,1 0 0,-2-1 0,0 0 0,-1 0 0,2-2 0,15-19 0,-12 16 0,122-131 0,-39 33 0,-73 88 0,1 2 0,0 0 0,4 1 0,28-18 0,12-4 0,-30 16 0,53-24 0,-71 38 0,0-1 0,0 2 0,2 0 0,0 0 0,-1 1 0,1 0 0,30-3 0,-27 5 0,1-1 0,1 2 0,-1 0 0,-1 1 0,37 3 0,-45-2 0,1 0 0,-1 1 0,-1-1 0,0 1 0,1 0 0,1 1 0,-3-1 0,2 1 0,-2 0 0,-1 1 0,2-1 0,-1 1 0,6 6 0,9 10 0,-2-1 0,1 3 0,-5 0 0,2 0 0,-3 1 0,-1 0 0,-2 0 0,10 34 0,-2 6 0,-5 0 0,4 77 0,-15-40 0,-4-60 0,13 68 0,-4-65 0,1 49 0,-10-87 0,1-1 0,-1 0 0,2 1 0,0-1 0,0 1 0,0-1 0,0 1 0,1-1 0,1-1 0,0 2 0,-1-2 0,1 1 0,1-1 0,-1 1 0,1 0 0,0-2 0,-2 2 0,4-2 0,-1 1 0,0 0 0,0-2 0,0 2 0,2-1 0,-1-1 0,0 0 0,12 4 0,21 2 0,1-1 0,-1-2 0,0-1 0,1-1 0,77-2 0,-95-4 0,1 0 0,-4 0 0,1-2 0,-1 0 0,2-2 0,-3 1 0,2-1 0,-1-1 0,-1-1 0,17-9 0,-11 3 0,-1-1 0,33-29 0,9-5 0,-20 18 0,46-33 0,161-87 0,-232 142 0,2 0 0,2 2 0,-2 0 0,2 0 0,-3 2 0,5 0 0,-2 1 0,2 2 0,44-5 0,-37 7 0,-2 0 0,1 1 0,0 2 0,1 0 0,-1 2 0,0 0 0,39 10 0,-39-6 0,0 2 0,-3 0 0,2 2 0,-2 0 0,34 21 0,-17-7 0,-1 3 0,52 40 0,-88-60 0,2-1 0,1 0 0,1 0 0,-1 0 0,0-2 0,3 0 0,-3 1 0,4-2 0,-3 0 0,3-1 0,-2 0 0,0-1 0,3 0 0,-2 0 0,0-1 0,1-2 0,0 1 0,27-2 0,-36 1 0,4-1 0,-5-1 0,1 0 0,3 0 0,-3 0 0,2-1 0,12-6 0,59-30 0,-42 18 0,-30 16 0,461-237 0,-446 231 0,-1 0 0,2 1 0,1 1 0,-2 1 0,36-7 0,-4-1 0,19-7 0,-49 13 0,2 2 0,0 0 0,49-8 0,32 0 0,-15 2 0,132-7 0,-184 18 0,83 0 0,-110 3 0,-2 1 0,1 1 0,-1 0 0,1 0 0,0 0 0,25 8 0,47 21 0,113 33 0,327 74 0,-461-120 0,2-3 0,2-2 0,122 13 0,165-18 0,-175-7 0,1310 65-2250,-1179-60 3268,-202-7-402,126 11 0,-37 2-616,231-8 0,-255-5 0,-129-1 0,69-9 0,-8 1 0,26-7 0,-59 7 0,-55 7 0,0-1 0,-1 0 0,1-2 0,-1 1 0,2-2 0,-4 1 0,25-13 0,-38 17 0,13-5 0,21-8 0,-1-3 0,-1 0 0,43-28 0,-62 33 128,-7 7-315,-2 1 0,0-1 1,0 1-1,2 0 1,-1 1-1,1 0 1,11-5-1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4/26/22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/>
              <a:t>Date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6" y="6007565"/>
            <a:ext cx="2571821" cy="582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72" y="0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FFCC99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7034" y="788276"/>
            <a:ext cx="6076966" cy="6069724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43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/>
              <a:t>Section #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0.0%</a:t>
            </a:r>
            <a:endParaRPr lang="en-US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0.0%</a:t>
            </a:r>
            <a:endParaRPr lang="en-US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Click to edit Master text styles=</a:t>
            </a:r>
            <a:endParaRPr lang="en-US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Object or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097">
            <a:off x="2303326" y="-118753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247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>
                <a:latin typeface="+mn-lt"/>
                <a:cs typeface="Verdana"/>
              </a:rPr>
              <a:t>Our Patron: Her Royal Highness The</a:t>
            </a:r>
            <a:r>
              <a:rPr lang="en-US" sz="900" b="1" baseline="0">
                <a:latin typeface="+mn-lt"/>
                <a:cs typeface="Verdana"/>
              </a:rPr>
              <a:t> Duchess of Cambridge</a:t>
            </a:r>
            <a:endParaRPr lang="en-US" sz="900" b="1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6" r:id="rId3"/>
    <p:sldLayoutId id="2147483668" r:id="rId4"/>
    <p:sldLayoutId id="2147483660" r:id="rId5"/>
    <p:sldLayoutId id="2147483675" r:id="rId6"/>
    <p:sldLayoutId id="2147483661" r:id="rId7"/>
    <p:sldLayoutId id="2147483662" r:id="rId8"/>
    <p:sldLayoutId id="2147483671" r:id="rId9"/>
    <p:sldLayoutId id="2147483673" r:id="rId10"/>
    <p:sldLayoutId id="2147483665" r:id="rId11"/>
    <p:sldLayoutId id="2147483666" r:id="rId12"/>
    <p:sldLayoutId id="2147483674" r:id="rId13"/>
    <p:sldLayoutId id="2147483669" r:id="rId14"/>
    <p:sldLayoutId id="2147483677" r:id="rId15"/>
    <p:sldLayoutId id="214748367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0.png"/><Relationship Id="rId5" Type="http://schemas.openxmlformats.org/officeDocument/2006/relationships/customXml" Target="../ink/ink2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3" Type="http://schemas.openxmlformats.org/officeDocument/2006/relationships/image" Target="../media/image11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5.xml"/><Relationship Id="rId5" Type="http://schemas.openxmlformats.org/officeDocument/2006/relationships/image" Target="../media/image29.png"/><Relationship Id="rId4" Type="http://schemas.openxmlformats.org/officeDocument/2006/relationships/customXml" Target="../ink/ink4.xml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youtu.be/7DpfYcqzfTA" TargetMode="Externa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352221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Effra" panose="020B0603020203020204" pitchFamily="34" charset="0"/>
                <a:cs typeface="Effra" panose="020B0603020203020204" pitchFamily="34" charset="0"/>
              </a:rPr>
              <a:t>1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DC92879-AA86-42F7-B906-5F4CA8FA67E9}"/>
              </a:ext>
            </a:extLst>
          </p:cNvPr>
          <p:cNvSpPr txBox="1">
            <a:spLocks/>
          </p:cNvSpPr>
          <p:nvPr/>
        </p:nvSpPr>
        <p:spPr>
          <a:xfrm>
            <a:off x="401245" y="352221"/>
            <a:ext cx="5427159" cy="512744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1800" b="0">
                <a:latin typeface="Verdana"/>
                <a:ea typeface="Verdana"/>
                <a:cs typeface="Effra" panose="020B0603020203020204" pitchFamily="34" charset="0"/>
              </a:rPr>
              <a:t>Mental Health Awareness Week</a:t>
            </a:r>
            <a:br>
              <a:rPr lang="en-GB" b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b="0">
                <a:latin typeface="Effra" panose="020B0603020203020204" pitchFamily="34" charset="0"/>
                <a:cs typeface="Effra" panose="020B0603020203020204" pitchFamily="34" charset="0"/>
              </a:rPr>
            </a:br>
            <a:endParaRPr lang="en-GB" b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C8E48E82-C0E0-4199-85C9-1454E79E2FA0}"/>
              </a:ext>
            </a:extLst>
          </p:cNvPr>
          <p:cNvSpPr txBox="1">
            <a:spLocks/>
          </p:cNvSpPr>
          <p:nvPr/>
        </p:nvSpPr>
        <p:spPr>
          <a:xfrm>
            <a:off x="401245" y="1398472"/>
            <a:ext cx="7388143" cy="3302386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4000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Looking after our mental health: </a:t>
            </a:r>
          </a:p>
          <a:p>
            <a:r>
              <a:rPr lang="en-GB" sz="4000" b="0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Music for self-care</a:t>
            </a:r>
          </a:p>
          <a:p>
            <a:br>
              <a:rPr lang="en-GB" sz="2800" b="0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sz="2800" b="0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sz="2800" b="0" dirty="0">
                <a:latin typeface="Effra" panose="020B0603020203020204" pitchFamily="34" charset="0"/>
                <a:cs typeface="Effra" panose="020B0603020203020204" pitchFamily="34" charset="0"/>
              </a:rPr>
            </a:br>
            <a:endParaRPr lang="en-GB" sz="2800" b="0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C24C1C-C549-48A6-A672-B7395D73629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195" y="3741454"/>
            <a:ext cx="1491178" cy="2202627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8F4C318A-A990-49B7-A798-72AF3431F99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89535">
            <a:off x="1582902" y="3741828"/>
            <a:ext cx="1681715" cy="2201881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96D6EF4D-9DF5-4F97-967B-71D830C75F0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974387">
            <a:off x="3647219" y="3841487"/>
            <a:ext cx="1998586" cy="278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4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Title 5">
            <a:extLst>
              <a:ext uri="{FF2B5EF4-FFF2-40B4-BE49-F238E27FC236}">
                <a16:creationId xmlns:a16="http://schemas.microsoft.com/office/drawing/2014/main" id="{59CAE234-ADF2-4FB6-8A69-73B4154A4669}"/>
              </a:ext>
            </a:extLst>
          </p:cNvPr>
          <p:cNvSpPr txBox="1">
            <a:spLocks/>
          </p:cNvSpPr>
          <p:nvPr/>
        </p:nvSpPr>
        <p:spPr>
          <a:xfrm>
            <a:off x="1790700" y="1875537"/>
            <a:ext cx="7353300" cy="1072605"/>
          </a:xfrm>
          <a:prstGeom prst="rect">
            <a:avLst/>
          </a:prstGeom>
          <a:solidFill>
            <a:srgbClr val="CCEAE4"/>
          </a:solidFill>
          <a:ln w="25400" cap="flat" cmpd="sng" algn="ctr">
            <a:noFill/>
            <a:prstDash val="solid"/>
          </a:ln>
          <a:effectLst/>
        </p:spPr>
        <p:txBody>
          <a:bodyPr vert="horz" wrap="square" lIns="91440" tIns="45720" rIns="91440" bIns="45720" rtlCol="0" anchor="ctr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 lvl="0">
              <a:defRPr/>
            </a:pPr>
            <a:r>
              <a:rPr lang="en-GB" sz="2000" b="0">
                <a:ln w="0"/>
                <a:solidFill>
                  <a:schemeClr val="accent6">
                    <a:lumMod val="75000"/>
                    <a:lumOff val="25000"/>
                  </a:schemeClr>
                </a:solidFill>
                <a:effectLst>
                  <a:outerShdw blurRad="38100" dist="19050" dir="2700000" algn="tl" rotWithShape="0">
                    <a:srgbClr val="796E65">
                      <a:alpha val="40000"/>
                    </a:srgbClr>
                  </a:outerShdw>
                </a:effectLst>
                <a:latin typeface="Verdana"/>
                <a:ea typeface="Verdana"/>
                <a:cs typeface="Effra" panose="020B0603020203020204" pitchFamily="34" charset="0"/>
              </a:rPr>
              <a:t>The difference between physical and mental health.</a:t>
            </a:r>
          </a:p>
        </p:txBody>
      </p:sp>
      <p:sp>
        <p:nvSpPr>
          <p:cNvPr id="22" name="Title 5">
            <a:extLst>
              <a:ext uri="{FF2B5EF4-FFF2-40B4-BE49-F238E27FC236}">
                <a16:creationId xmlns:a16="http://schemas.microsoft.com/office/drawing/2014/main" id="{79B2F2F6-F59D-4195-AEFC-E1516F2B7355}"/>
              </a:ext>
            </a:extLst>
          </p:cNvPr>
          <p:cNvSpPr txBox="1">
            <a:spLocks/>
          </p:cNvSpPr>
          <p:nvPr/>
        </p:nvSpPr>
        <p:spPr>
          <a:xfrm>
            <a:off x="1790700" y="4134013"/>
            <a:ext cx="7353300" cy="1176225"/>
          </a:xfrm>
          <a:prstGeom prst="rect">
            <a:avLst/>
          </a:prstGeom>
          <a:solidFill>
            <a:srgbClr val="FFFFFF">
              <a:alpha val="8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vert="horz" wrap="square" lIns="91440" tIns="45720" rIns="91440" bIns="45720" rtlCol="0" anchor="ctr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 lvl="0">
              <a:defRPr/>
            </a:pPr>
            <a:r>
              <a:rPr lang="en-GB" sz="2000" b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rgbClr val="796E65">
                      <a:alpha val="40000"/>
                    </a:srgbClr>
                  </a:outerShdw>
                </a:effectLst>
                <a:latin typeface="Verdana"/>
                <a:ea typeface="Verdana"/>
                <a:cs typeface="Effra" panose="020B0603020203020204" pitchFamily="34" charset="0"/>
              </a:rPr>
              <a:t>How some people use music to be more mentally healthy.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0CC42D33-5D6F-42B9-9054-CACF7B889635}"/>
              </a:ext>
            </a:extLst>
          </p:cNvPr>
          <p:cNvSpPr txBox="1">
            <a:spLocks/>
          </p:cNvSpPr>
          <p:nvPr/>
        </p:nvSpPr>
        <p:spPr>
          <a:xfrm>
            <a:off x="530593" y="903498"/>
            <a:ext cx="8344505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Verdana"/>
                <a:cs typeface="Effra" panose="020B0603020203020204" pitchFamily="34" charset="0"/>
              </a:rPr>
              <a:t>What will we learn today?</a:t>
            </a:r>
            <a:endParaRPr lang="en-GB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/>
              <a:ea typeface="Verdana"/>
              <a:cs typeface="Effra" panose="020B0603020203020204" pitchFamily="34" charset="0"/>
            </a:endParaRPr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EBAFC0B1-E4EB-4D73-8053-CA382FF3716D}"/>
              </a:ext>
            </a:extLst>
          </p:cNvPr>
          <p:cNvSpPr txBox="1">
            <a:spLocks/>
          </p:cNvSpPr>
          <p:nvPr/>
        </p:nvSpPr>
        <p:spPr>
          <a:xfrm>
            <a:off x="1790698" y="2954147"/>
            <a:ext cx="7353301" cy="1179866"/>
          </a:xfrm>
          <a:prstGeom prst="rect">
            <a:avLst/>
          </a:prstGeom>
          <a:solidFill>
            <a:srgbClr val="FFFFFF">
              <a:alpha val="6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vert="horz" wrap="square" lIns="91440" tIns="45720" rIns="91440" bIns="45720" rtlCol="0" anchor="ctr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 lvl="0">
              <a:defRPr/>
            </a:pPr>
            <a:r>
              <a:rPr lang="en-GB" sz="2000" b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rgbClr val="796E65">
                      <a:alpha val="40000"/>
                    </a:srgbClr>
                  </a:outerShdw>
                </a:effectLst>
                <a:latin typeface="Verdana"/>
                <a:ea typeface="Verdana"/>
                <a:cs typeface="Effra" panose="020B0603020203020204" pitchFamily="34" charset="0"/>
              </a:rPr>
              <a:t>Some ideas of things you can do if you feel lonely, sad or worried.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E90ECE-A97B-4E2B-A2F1-EA24E125A616}"/>
              </a:ext>
            </a:extLst>
          </p:cNvPr>
          <p:cNvSpPr txBox="1"/>
          <p:nvPr/>
        </p:nvSpPr>
        <p:spPr>
          <a:xfrm>
            <a:off x="8348870" y="352221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Effra" panose="020B0603020203020204" pitchFamily="34" charset="0"/>
                <a:cs typeface="Effra" panose="020B0603020203020204" pitchFamily="34" charset="0"/>
              </a:rPr>
              <a:t>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11B3069-3D64-4ABA-92BC-19546331EE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0593" y="1956974"/>
            <a:ext cx="991286" cy="10001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F6E3D53-13EA-4238-88CA-1E8D5975DF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0593" y="3044017"/>
            <a:ext cx="991286" cy="10001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ADD6EBB-8CD5-419B-83C2-53CCEAA4152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0593" y="4222062"/>
            <a:ext cx="991286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40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2" grpId="0" animBg="1"/>
      <p:bldP spid="23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EC19A31-B26B-4473-9A09-0C08DAF9DFED}"/>
              </a:ext>
            </a:extLst>
          </p:cNvPr>
          <p:cNvSpPr txBox="1">
            <a:spLocks/>
          </p:cNvSpPr>
          <p:nvPr/>
        </p:nvSpPr>
        <p:spPr>
          <a:xfrm>
            <a:off x="534268" y="924697"/>
            <a:ext cx="8344505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Verdana"/>
                <a:ea typeface="Verdana"/>
                <a:cs typeface="Effra" panose="020B0603020203020204" pitchFamily="34" charset="0"/>
              </a:rPr>
              <a:t>What is physical health?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4CACB0-3BC8-4A46-86C0-5E9524756EC5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Effra" panose="020B0603020203020204" pitchFamily="34" charset="0"/>
                <a:cs typeface="Effra" panose="020B0603020203020204" pitchFamily="34" charset="0"/>
              </a:rPr>
              <a:t>3</a:t>
            </a:r>
          </a:p>
        </p:txBody>
      </p:sp>
      <p:pic>
        <p:nvPicPr>
          <p:cNvPr id="13" name="Picture 2" descr="Active Children Doing Balancing Exercises">
            <a:extLst>
              <a:ext uri="{FF2B5EF4-FFF2-40B4-BE49-F238E27FC236}">
                <a16:creationId xmlns:a16="http://schemas.microsoft.com/office/drawing/2014/main" id="{C353B0C5-EA9E-4B70-B19E-1A0A370B12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572000" y="1733872"/>
            <a:ext cx="3447703" cy="239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Assorted Vegetable Lot">
            <a:extLst>
              <a:ext uri="{FF2B5EF4-FFF2-40B4-BE49-F238E27FC236}">
                <a16:creationId xmlns:a16="http://schemas.microsoft.com/office/drawing/2014/main" id="{28901BF4-2C4C-4BF8-8423-35AD51736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41" y="1724235"/>
            <a:ext cx="3551365" cy="237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887EE9AA-31F8-46AB-860E-24B247729EC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306904"/>
            <a:ext cx="3447703" cy="229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4268" y="937709"/>
            <a:ext cx="6456183" cy="1062818"/>
          </a:xfrm>
        </p:spPr>
        <p:txBody>
          <a:bodyPr/>
          <a:lstStyle/>
          <a:p>
            <a:r>
              <a:rPr lang="en-GB" sz="3600">
                <a:latin typeface="Verdana"/>
                <a:ea typeface="Verdana"/>
                <a:cs typeface="Effra" panose="020B0603020203020204" pitchFamily="34" charset="0"/>
              </a:rPr>
              <a:t>Mental health is about our feelings, our thinking, our emotions and our moods.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134EC1-1B59-4C6D-A951-C3E0C390320E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Effra" panose="020B0603020203020204" pitchFamily="34" charset="0"/>
                <a:cs typeface="Effra" panose="020B0603020203020204" pitchFamily="34" charset="0"/>
              </a:rPr>
              <a:t>4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F60C4533-7E86-40FA-B039-B86EA401F103}"/>
              </a:ext>
            </a:extLst>
          </p:cNvPr>
          <p:cNvSpPr txBox="1">
            <a:spLocks/>
          </p:cNvSpPr>
          <p:nvPr/>
        </p:nvSpPr>
        <p:spPr>
          <a:xfrm>
            <a:off x="534268" y="924697"/>
            <a:ext cx="1094507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24DA10-4F34-43BF-BEF0-9E38DE63BF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90" y="203517"/>
            <a:ext cx="4240134" cy="63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73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F0FAFAE-EE13-4F4F-9557-C1DC8ED15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104" y="556932"/>
            <a:ext cx="4661792" cy="574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B0B0FB-3854-4FF8-9531-F9DA4252D9EE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6">
                    <a:lumMod val="75000"/>
                    <a:lumOff val="25000"/>
                  </a:schemeClr>
                </a:solidFill>
                <a:latin typeface="Effra" panose="020B0603020203020204" pitchFamily="34" charset="0"/>
                <a:cs typeface="Effra" panose="020B0603020203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05372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074" name="Picture 2" descr="girl wearing black vest raising two hands near green grass field during daytime">
            <a:extLst>
              <a:ext uri="{FF2B5EF4-FFF2-40B4-BE49-F238E27FC236}">
                <a16:creationId xmlns:a16="http://schemas.microsoft.com/office/drawing/2014/main" id="{FB97337A-0276-4F91-BBBC-D212EFF42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750" y="1125747"/>
            <a:ext cx="6028194" cy="452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2B104E2-6C75-4C66-9D14-D52ED30129AF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6">
                    <a:lumMod val="75000"/>
                    <a:lumOff val="25000"/>
                  </a:schemeClr>
                </a:solidFill>
                <a:latin typeface="Effra" panose="020B0603020203020204" pitchFamily="34" charset="0"/>
                <a:cs typeface="Effra" panose="020B0603020203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65964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6668" y="1090109"/>
            <a:ext cx="8344505" cy="1145005"/>
          </a:xfrm>
        </p:spPr>
        <p:txBody>
          <a:bodyPr/>
          <a:lstStyle/>
          <a:p>
            <a:r>
              <a:rPr lang="en-GB">
                <a:latin typeface="Verdana"/>
                <a:ea typeface="Verdana"/>
                <a:cs typeface="Effra" panose="020B0603020203020204" pitchFamily="34" charset="0"/>
              </a:rPr>
              <a:t>Being alone is not the same as being lonely</a:t>
            </a:r>
          </a:p>
        </p:txBody>
      </p:sp>
      <p:sp>
        <p:nvSpPr>
          <p:cNvPr id="17" name="Rectangular Callout 3">
            <a:extLst>
              <a:ext uri="{FF2B5EF4-FFF2-40B4-BE49-F238E27FC236}">
                <a16:creationId xmlns:a16="http://schemas.microsoft.com/office/drawing/2014/main" id="{3400C3E4-82F0-485E-BB34-1E5A2C21A09C}"/>
              </a:ext>
            </a:extLst>
          </p:cNvPr>
          <p:cNvSpPr/>
          <p:nvPr/>
        </p:nvSpPr>
        <p:spPr>
          <a:xfrm>
            <a:off x="827985" y="2625682"/>
            <a:ext cx="3591616" cy="2006709"/>
          </a:xfrm>
          <a:prstGeom prst="wedgeRectCallout">
            <a:avLst>
              <a:gd name="adj1" fmla="val 87092"/>
              <a:gd name="adj2" fmla="val -12289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7BFEBB-3646-4667-9995-D35EFE1FF3EC}"/>
              </a:ext>
            </a:extLst>
          </p:cNvPr>
          <p:cNvSpPr txBox="1"/>
          <p:nvPr/>
        </p:nvSpPr>
        <p:spPr>
          <a:xfrm>
            <a:off x="877855" y="2752908"/>
            <a:ext cx="3485167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“When I’m by myself, I can sing my favourite songs”</a:t>
            </a:r>
          </a:p>
        </p:txBody>
      </p:sp>
      <p:pic>
        <p:nvPicPr>
          <p:cNvPr id="24" name="Picture 23" descr="A person wearing a garment&#10;&#10;Description automatically generated with low confidence">
            <a:extLst>
              <a:ext uri="{FF2B5EF4-FFF2-40B4-BE49-F238E27FC236}">
                <a16:creationId xmlns:a16="http://schemas.microsoft.com/office/drawing/2014/main" id="{C6E4DECA-A609-4CD3-9FC0-F7EEDC69CDF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2235114"/>
            <a:ext cx="3485167" cy="480701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8281F58-1681-406D-BA56-BB41090A7BF5}"/>
              </a:ext>
            </a:extLst>
          </p:cNvPr>
          <p:cNvSpPr txBox="1">
            <a:spLocks/>
          </p:cNvSpPr>
          <p:nvPr/>
        </p:nvSpPr>
        <p:spPr>
          <a:xfrm>
            <a:off x="597347" y="1480677"/>
            <a:ext cx="6456183" cy="1062818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endParaRPr lang="en-GB" sz="360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48617-F51F-4002-BE5D-A1907C752398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Effra" panose="020B0603020203020204" pitchFamily="34" charset="0"/>
                <a:cs typeface="Effra" panose="020B0603020203020204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96903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E0F1917-8959-46FC-95AA-7074594B8919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accent6">
                    <a:lumMod val="85000"/>
                    <a:lumOff val="15000"/>
                  </a:schemeClr>
                </a:solidFill>
                <a:latin typeface="Effra" panose="020B0603020203020204" pitchFamily="34" charset="0"/>
                <a:cs typeface="Effra" panose="020B0603020203020204" pitchFamily="34" charset="0"/>
              </a:rPr>
              <a:t>8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CF3F824-67EF-475E-8C79-8C0D255FF1E1}"/>
              </a:ext>
            </a:extLst>
          </p:cNvPr>
          <p:cNvSpPr txBox="1">
            <a:spLocks/>
          </p:cNvSpPr>
          <p:nvPr/>
        </p:nvSpPr>
        <p:spPr>
          <a:xfrm>
            <a:off x="663824" y="1867320"/>
            <a:ext cx="2427571" cy="514941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400" b="0" dirty="0">
                <a:solidFill>
                  <a:schemeClr val="accent4"/>
                </a:solidFill>
                <a:latin typeface="Verdana"/>
                <a:ea typeface="Verdana"/>
                <a:cs typeface="Effra" panose="020B0603020203020204" pitchFamily="34" charset="0"/>
              </a:rPr>
              <a:t>Forgotten PE kit</a:t>
            </a: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B4936A92-D5CC-49C2-AF84-90B97BE8F06A}"/>
                  </a:ext>
                </a:extLst>
              </p14:cNvPr>
              <p14:cNvContentPartPr/>
              <p14:nvPr/>
            </p14:nvContentPartPr>
            <p14:xfrm>
              <a:off x="2940357" y="2187634"/>
              <a:ext cx="3778618" cy="294925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B4936A92-D5CC-49C2-AF84-90B97BE8F06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04353" y="2151637"/>
                <a:ext cx="3850266" cy="30208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C745C54-69A9-432C-9915-1987635B2E86}"/>
                  </a:ext>
                </a:extLst>
              </p14:cNvPr>
              <p14:cNvContentPartPr/>
              <p14:nvPr/>
            </p14:nvContentPartPr>
            <p14:xfrm rot="210980">
              <a:off x="2481837" y="3343364"/>
              <a:ext cx="4245429" cy="2172469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C745C54-69A9-432C-9915-1987635B2E8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210980">
                <a:off x="2445837" y="3307354"/>
                <a:ext cx="4317068" cy="224412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BC13C62-E44C-4130-B734-F7405C9CEF4F}"/>
                  </a:ext>
                </a:extLst>
              </p14:cNvPr>
              <p14:cNvContentPartPr/>
              <p14:nvPr/>
            </p14:nvContentPartPr>
            <p14:xfrm rot="284467">
              <a:off x="2408723" y="2244380"/>
              <a:ext cx="4323011" cy="1502446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BC13C62-E44C-4130-B734-F7405C9CEF4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 rot="284467">
                <a:off x="2372722" y="2208385"/>
                <a:ext cx="4394653" cy="1574077"/>
              </a:xfrm>
              <a:prstGeom prst="rect">
                <a:avLst/>
              </a:prstGeom>
            </p:spPr>
          </p:pic>
        </mc:Fallback>
      </mc:AlternateContent>
      <p:sp>
        <p:nvSpPr>
          <p:cNvPr id="14" name="Title 1">
            <a:extLst>
              <a:ext uri="{FF2B5EF4-FFF2-40B4-BE49-F238E27FC236}">
                <a16:creationId xmlns:a16="http://schemas.microsoft.com/office/drawing/2014/main" id="{1D77920C-3DD9-44DB-AE7B-71D6893BF691}"/>
              </a:ext>
            </a:extLst>
          </p:cNvPr>
          <p:cNvSpPr txBox="1">
            <a:spLocks/>
          </p:cNvSpPr>
          <p:nvPr/>
        </p:nvSpPr>
        <p:spPr>
          <a:xfrm>
            <a:off x="668968" y="4969798"/>
            <a:ext cx="1924232" cy="899335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400" b="0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/>
                <a:ea typeface="Verdana"/>
                <a:cs typeface="Effra" panose="020B0603020203020204" pitchFamily="34" charset="0"/>
              </a:rPr>
              <a:t>Rainy lunch-time</a:t>
            </a:r>
          </a:p>
          <a:p>
            <a:endParaRPr lang="en-GB" sz="2400" b="0" dirty="0">
              <a:latin typeface="Verdana"/>
              <a:ea typeface="Verdana"/>
              <a:cs typeface="Effra" panose="020B0603020203020204" pitchFamily="34" charset="0"/>
            </a:endParaRPr>
          </a:p>
          <a:p>
            <a:endParaRPr lang="en-GB" sz="2400" b="0" dirty="0">
              <a:latin typeface="Verdana"/>
              <a:ea typeface="Verdana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50B925D-0469-491F-8FFD-1432081544BC}"/>
              </a:ext>
            </a:extLst>
          </p:cNvPr>
          <p:cNvSpPr txBox="1">
            <a:spLocks/>
          </p:cNvSpPr>
          <p:nvPr/>
        </p:nvSpPr>
        <p:spPr>
          <a:xfrm>
            <a:off x="6782226" y="3213932"/>
            <a:ext cx="2427571" cy="497710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400" b="0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/>
                <a:ea typeface="Verdana"/>
                <a:cs typeface="Effra" panose="020B0603020203020204" pitchFamily="34" charset="0"/>
              </a:rPr>
              <a:t>Frustrated 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E5CEA42-732C-46E4-BB08-698123308076}"/>
              </a:ext>
            </a:extLst>
          </p:cNvPr>
          <p:cNvSpPr txBox="1">
            <a:spLocks/>
          </p:cNvSpPr>
          <p:nvPr/>
        </p:nvSpPr>
        <p:spPr>
          <a:xfrm>
            <a:off x="6863212" y="4998944"/>
            <a:ext cx="2436197" cy="520957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400" b="0" dirty="0">
                <a:solidFill>
                  <a:schemeClr val="accent4"/>
                </a:solidFill>
                <a:latin typeface="Verdana"/>
                <a:ea typeface="Verdana"/>
                <a:cs typeface="Effra" panose="020B0603020203020204" pitchFamily="34" charset="0"/>
              </a:rPr>
              <a:t>Worried</a:t>
            </a: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2607ACB-7A51-4FFA-8770-53863A8C6C7F}"/>
              </a:ext>
            </a:extLst>
          </p:cNvPr>
          <p:cNvSpPr txBox="1">
            <a:spLocks/>
          </p:cNvSpPr>
          <p:nvPr/>
        </p:nvSpPr>
        <p:spPr>
          <a:xfrm>
            <a:off x="6866117" y="2066228"/>
            <a:ext cx="2427571" cy="50678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400" b="0" dirty="0">
                <a:solidFill>
                  <a:schemeClr val="accent2">
                    <a:lumMod val="60000"/>
                    <a:lumOff val="40000"/>
                  </a:schemeClr>
                </a:solidFill>
                <a:latin typeface="Verdana"/>
                <a:ea typeface="Verdana"/>
                <a:cs typeface="Effra" panose="020B0603020203020204" pitchFamily="34" charset="0"/>
              </a:rPr>
              <a:t>Excited</a:t>
            </a: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4A37D729-45B8-419B-97F3-11D0EE56F6C4}"/>
              </a:ext>
            </a:extLst>
          </p:cNvPr>
          <p:cNvSpPr txBox="1">
            <a:spLocks/>
          </p:cNvSpPr>
          <p:nvPr/>
        </p:nvSpPr>
        <p:spPr>
          <a:xfrm>
            <a:off x="665278" y="3335253"/>
            <a:ext cx="2280368" cy="909349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400" b="0" dirty="0">
                <a:solidFill>
                  <a:schemeClr val="accent2">
                    <a:lumMod val="60000"/>
                    <a:lumOff val="40000"/>
                  </a:schemeClr>
                </a:solidFill>
                <a:latin typeface="Verdana"/>
                <a:ea typeface="Verdana"/>
                <a:cs typeface="Effra" panose="020B0603020203020204" pitchFamily="34" charset="0"/>
              </a:rPr>
              <a:t>A friend's birthday party</a:t>
            </a: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500" b="0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A4142EB5-5A7F-42A2-8F88-44880B5D0FEA}"/>
              </a:ext>
            </a:extLst>
          </p:cNvPr>
          <p:cNvSpPr txBox="1">
            <a:spLocks/>
          </p:cNvSpPr>
          <p:nvPr/>
        </p:nvSpPr>
        <p:spPr>
          <a:xfrm>
            <a:off x="550995" y="911904"/>
            <a:ext cx="8344505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>
              <a:defRPr/>
            </a:pPr>
            <a:r>
              <a:rPr lang="en-GB" sz="2800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Sometimes feelings make sense</a:t>
            </a:r>
          </a:p>
        </p:txBody>
      </p:sp>
    </p:spTree>
    <p:extLst>
      <p:ext uri="{BB962C8B-B14F-4D97-AF65-F5344CB8AC3E}">
        <p14:creationId xmlns:p14="http://schemas.microsoft.com/office/powerpoint/2010/main" val="2331267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352221"/>
            <a:ext cx="55513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Effra"/>
                <a:cs typeface="Effra" panose="020B0603020203020204" pitchFamily="34" charset="0"/>
              </a:rPr>
              <a:t>9</a:t>
            </a: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4B4A5BED-CABF-4B65-AE8E-A4EE6A9FEEBE}"/>
              </a:ext>
            </a:extLst>
          </p:cNvPr>
          <p:cNvSpPr txBox="1">
            <a:spLocks/>
          </p:cNvSpPr>
          <p:nvPr/>
        </p:nvSpPr>
        <p:spPr>
          <a:xfrm>
            <a:off x="534268" y="918970"/>
            <a:ext cx="8344505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pPr>
              <a:defRPr/>
            </a:pPr>
            <a:r>
              <a:rPr lang="en-GB" sz="2400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But sometimes we experience feelings that we can’t explain </a:t>
            </a:r>
            <a:endParaRPr lang="en-GB" sz="2800" dirty="0">
              <a:solidFill>
                <a:srgbClr val="00705C"/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756158FE-B16D-43AD-984F-06E0F87B1ED4}"/>
                  </a:ext>
                </a:extLst>
              </p14:cNvPr>
              <p14:cNvContentPartPr/>
              <p14:nvPr/>
            </p14:nvContentPartPr>
            <p14:xfrm>
              <a:off x="2643205" y="3749086"/>
              <a:ext cx="4145955" cy="1340128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756158FE-B16D-43AD-984F-06E0F87B1ED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607206" y="3713080"/>
                <a:ext cx="4217592" cy="1411779"/>
              </a:xfrm>
              <a:prstGeom prst="rect">
                <a:avLst/>
              </a:prstGeom>
            </p:spPr>
          </p:pic>
        </mc:Fallback>
      </mc:AlternateContent>
      <p:sp>
        <p:nvSpPr>
          <p:cNvPr id="21" name="Title 1">
            <a:extLst>
              <a:ext uri="{FF2B5EF4-FFF2-40B4-BE49-F238E27FC236}">
                <a16:creationId xmlns:a16="http://schemas.microsoft.com/office/drawing/2014/main" id="{D3775D52-42F8-41C4-8A23-131A44BCCC88}"/>
              </a:ext>
            </a:extLst>
          </p:cNvPr>
          <p:cNvSpPr txBox="1">
            <a:spLocks/>
          </p:cNvSpPr>
          <p:nvPr/>
        </p:nvSpPr>
        <p:spPr>
          <a:xfrm>
            <a:off x="377933" y="4942255"/>
            <a:ext cx="2427571" cy="439377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b="0">
                <a:solidFill>
                  <a:schemeClr val="accent2">
                    <a:lumMod val="60000"/>
                    <a:lumOff val="40000"/>
                  </a:schemeClr>
                </a:solidFill>
                <a:latin typeface="Verdana"/>
                <a:ea typeface="Verdana"/>
                <a:cs typeface="Effra" panose="020B0603020203020204" pitchFamily="34" charset="0"/>
              </a:rPr>
              <a:t>Playing sports</a:t>
            </a:r>
          </a:p>
          <a:p>
            <a:endParaRPr lang="en-GB" sz="2000" b="0">
              <a:latin typeface="Verdana"/>
              <a:ea typeface="Verdana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0CAFD3CE-81BA-4E11-B95D-4CD0BBE8FF55}"/>
                  </a:ext>
                </a:extLst>
              </p14:cNvPr>
              <p14:cNvContentPartPr/>
              <p14:nvPr/>
            </p14:nvContentPartPr>
            <p14:xfrm>
              <a:off x="2597703" y="3667049"/>
              <a:ext cx="4156176" cy="1651368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0CAFD3CE-81BA-4E11-B95D-4CD0BBE8FF5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61700" y="3631056"/>
                <a:ext cx="4227822" cy="1722994"/>
              </a:xfrm>
              <a:prstGeom prst="rect">
                <a:avLst/>
              </a:prstGeom>
            </p:spPr>
          </p:pic>
        </mc:Fallback>
      </mc:AlternateContent>
      <p:sp>
        <p:nvSpPr>
          <p:cNvPr id="24" name="Title 1">
            <a:extLst>
              <a:ext uri="{FF2B5EF4-FFF2-40B4-BE49-F238E27FC236}">
                <a16:creationId xmlns:a16="http://schemas.microsoft.com/office/drawing/2014/main" id="{3AC3A76C-DC27-409E-A38B-3D9ED87B6748}"/>
              </a:ext>
            </a:extLst>
          </p:cNvPr>
          <p:cNvSpPr txBox="1">
            <a:spLocks/>
          </p:cNvSpPr>
          <p:nvPr/>
        </p:nvSpPr>
        <p:spPr>
          <a:xfrm>
            <a:off x="377932" y="2362673"/>
            <a:ext cx="2123472" cy="869997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b="0">
                <a:solidFill>
                  <a:schemeClr val="accent3"/>
                </a:solidFill>
                <a:latin typeface="Verdana"/>
                <a:ea typeface="Verdana"/>
                <a:cs typeface="Effra" panose="020B0603020203020204" pitchFamily="34" charset="0"/>
              </a:rPr>
              <a:t>Spending time with friends</a:t>
            </a: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13EEB8C-1FB4-41DA-AE0B-1AA6383C9333}"/>
              </a:ext>
            </a:extLst>
          </p:cNvPr>
          <p:cNvSpPr txBox="1">
            <a:spLocks/>
          </p:cNvSpPr>
          <p:nvPr/>
        </p:nvSpPr>
        <p:spPr>
          <a:xfrm>
            <a:off x="6862353" y="2369549"/>
            <a:ext cx="2427571" cy="450548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b="0">
                <a:solidFill>
                  <a:schemeClr val="accent3"/>
                </a:solidFill>
                <a:latin typeface="Verdana"/>
                <a:ea typeface="Verdana"/>
                <a:cs typeface="Effra" panose="020B0603020203020204" pitchFamily="34" charset="0"/>
              </a:rPr>
              <a:t>Lonely</a:t>
            </a: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46923EBB-4AEB-481E-ACDA-A1419441AACE}"/>
                  </a:ext>
                </a:extLst>
              </p14:cNvPr>
              <p14:cNvContentPartPr/>
              <p14:nvPr/>
            </p14:nvContentPartPr>
            <p14:xfrm>
              <a:off x="2672705" y="2418210"/>
              <a:ext cx="4058859" cy="397976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46923EBB-4AEB-481E-ACDA-A1419441AAC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636703" y="2382227"/>
                <a:ext cx="4130503" cy="469583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Title 1">
            <a:extLst>
              <a:ext uri="{FF2B5EF4-FFF2-40B4-BE49-F238E27FC236}">
                <a16:creationId xmlns:a16="http://schemas.microsoft.com/office/drawing/2014/main" id="{AB1FCBA8-ACC3-45EA-876E-6DF0B48495F8}"/>
              </a:ext>
            </a:extLst>
          </p:cNvPr>
          <p:cNvSpPr txBox="1">
            <a:spLocks/>
          </p:cNvSpPr>
          <p:nvPr/>
        </p:nvSpPr>
        <p:spPr>
          <a:xfrm>
            <a:off x="6814787" y="3525803"/>
            <a:ext cx="2427571" cy="517021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b="0">
                <a:solidFill>
                  <a:schemeClr val="accent2">
                    <a:lumMod val="60000"/>
                    <a:lumOff val="40000"/>
                  </a:schemeClr>
                </a:solidFill>
                <a:latin typeface="Verdana"/>
                <a:ea typeface="Verdana"/>
                <a:cs typeface="Effra" panose="020B0603020203020204" pitchFamily="34" charset="0"/>
              </a:rPr>
              <a:t>Stressed</a:t>
            </a: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AD89930-F905-4FEA-ACA3-C60EB7515F88}"/>
              </a:ext>
            </a:extLst>
          </p:cNvPr>
          <p:cNvSpPr txBox="1">
            <a:spLocks/>
          </p:cNvSpPr>
          <p:nvPr/>
        </p:nvSpPr>
        <p:spPr>
          <a:xfrm>
            <a:off x="310121" y="3731445"/>
            <a:ext cx="2427571" cy="785422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b="0">
                <a:solidFill>
                  <a:srgbClr val="E87722"/>
                </a:solidFill>
                <a:latin typeface="Verdana"/>
                <a:ea typeface="Verdana"/>
                <a:cs typeface="Effra" panose="020B0603020203020204" pitchFamily="34" charset="0"/>
              </a:rPr>
              <a:t>Watching a film</a:t>
            </a:r>
          </a:p>
          <a:p>
            <a:endParaRPr lang="en-GB" sz="2400" b="0">
              <a:solidFill>
                <a:srgbClr val="E87722"/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solidFill>
                <a:srgbClr val="E87722"/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solidFill>
                <a:srgbClr val="E87722"/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solidFill>
                <a:srgbClr val="E87722"/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4068B4F-FDCE-43EB-AE11-78512A5A2812}"/>
              </a:ext>
            </a:extLst>
          </p:cNvPr>
          <p:cNvSpPr txBox="1">
            <a:spLocks/>
          </p:cNvSpPr>
          <p:nvPr/>
        </p:nvSpPr>
        <p:spPr>
          <a:xfrm>
            <a:off x="6861653" y="5086640"/>
            <a:ext cx="2427571" cy="517021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000" b="0">
                <a:solidFill>
                  <a:schemeClr val="accent4"/>
                </a:solidFill>
                <a:latin typeface="Verdana"/>
                <a:ea typeface="Verdana"/>
                <a:cs typeface="Effra" panose="020B0603020203020204" pitchFamily="34" charset="0"/>
              </a:rPr>
              <a:t>Confused</a:t>
            </a: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pPr algn="ctr"/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  <a:p>
            <a:endParaRPr lang="en-GB" sz="2400" b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02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7" grpId="0"/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9575" y="1102269"/>
            <a:ext cx="7624529" cy="1145005"/>
          </a:xfrm>
        </p:spPr>
        <p:txBody>
          <a:bodyPr/>
          <a:lstStyle/>
          <a:p>
            <a:r>
              <a:rPr lang="en-GB" sz="2800" dirty="0">
                <a:latin typeface="Verdana"/>
                <a:ea typeface="Verdana"/>
                <a:cs typeface="Effra" panose="020B0603020203020204" pitchFamily="34" charset="0"/>
              </a:rPr>
              <a:t>What things can you do on your own to feel mentally healthy?</a:t>
            </a:r>
          </a:p>
        </p:txBody>
      </p:sp>
      <p:sp>
        <p:nvSpPr>
          <p:cNvPr id="11" name="Cloud Callout 5">
            <a:extLst>
              <a:ext uri="{FF2B5EF4-FFF2-40B4-BE49-F238E27FC236}">
                <a16:creationId xmlns:a16="http://schemas.microsoft.com/office/drawing/2014/main" id="{4FCEC200-27EA-4F91-9538-4B5E8A5E67F0}"/>
              </a:ext>
            </a:extLst>
          </p:cNvPr>
          <p:cNvSpPr/>
          <p:nvPr/>
        </p:nvSpPr>
        <p:spPr>
          <a:xfrm>
            <a:off x="6501269" y="2134377"/>
            <a:ext cx="2388889" cy="1665775"/>
          </a:xfrm>
          <a:prstGeom prst="cloudCallout">
            <a:avLst>
              <a:gd name="adj1" fmla="val -100332"/>
              <a:gd name="adj2" fmla="val -15269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Exercising</a:t>
            </a:r>
          </a:p>
        </p:txBody>
      </p:sp>
      <p:sp>
        <p:nvSpPr>
          <p:cNvPr id="13" name="Cloud Callout 5">
            <a:extLst>
              <a:ext uri="{FF2B5EF4-FFF2-40B4-BE49-F238E27FC236}">
                <a16:creationId xmlns:a16="http://schemas.microsoft.com/office/drawing/2014/main" id="{BD27F4F1-A40C-40E8-8BF1-C40F7DA5BC35}"/>
              </a:ext>
            </a:extLst>
          </p:cNvPr>
          <p:cNvSpPr/>
          <p:nvPr/>
        </p:nvSpPr>
        <p:spPr>
          <a:xfrm>
            <a:off x="5799398" y="4442994"/>
            <a:ext cx="2388890" cy="1665775"/>
          </a:xfrm>
          <a:prstGeom prst="cloudCallout">
            <a:avLst>
              <a:gd name="adj1" fmla="val -59023"/>
              <a:gd name="adj2" fmla="val -76533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Drawing and painting</a:t>
            </a:r>
          </a:p>
        </p:txBody>
      </p:sp>
      <p:sp>
        <p:nvSpPr>
          <p:cNvPr id="14" name="Cloud Callout 5">
            <a:extLst>
              <a:ext uri="{FF2B5EF4-FFF2-40B4-BE49-F238E27FC236}">
                <a16:creationId xmlns:a16="http://schemas.microsoft.com/office/drawing/2014/main" id="{BF5BB6A2-298E-41FB-97BC-B2F94D149021}"/>
              </a:ext>
            </a:extLst>
          </p:cNvPr>
          <p:cNvSpPr/>
          <p:nvPr/>
        </p:nvSpPr>
        <p:spPr>
          <a:xfrm>
            <a:off x="128219" y="2190826"/>
            <a:ext cx="2409758" cy="1665775"/>
          </a:xfrm>
          <a:prstGeom prst="cloudCallout">
            <a:avLst>
              <a:gd name="adj1" fmla="val 84653"/>
              <a:gd name="adj2" fmla="val -6215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Playing a musical instrument</a:t>
            </a:r>
          </a:p>
        </p:txBody>
      </p:sp>
      <p:sp>
        <p:nvSpPr>
          <p:cNvPr id="15" name="Cloud Callout 5">
            <a:extLst>
              <a:ext uri="{FF2B5EF4-FFF2-40B4-BE49-F238E27FC236}">
                <a16:creationId xmlns:a16="http://schemas.microsoft.com/office/drawing/2014/main" id="{3CE5B5E8-89FB-4D9B-B298-340D938A7B78}"/>
              </a:ext>
            </a:extLst>
          </p:cNvPr>
          <p:cNvSpPr/>
          <p:nvPr/>
        </p:nvSpPr>
        <p:spPr>
          <a:xfrm>
            <a:off x="436677" y="4302949"/>
            <a:ext cx="2409758" cy="1665775"/>
          </a:xfrm>
          <a:prstGeom prst="cloudCallout">
            <a:avLst>
              <a:gd name="adj1" fmla="val 58180"/>
              <a:gd name="adj2" fmla="val -8735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Reading a book or comic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BAB29D4-B4E4-43FE-8E26-C3D6ECF312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307" y="2000250"/>
            <a:ext cx="3596632" cy="50185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022477-B600-4973-A7C9-71659E4D0E51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Effra"/>
                <a:cs typeface="Effra" panose="020B0603020203020204" pitchFamily="34" charset="0"/>
              </a:rPr>
              <a:t>10</a:t>
            </a: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594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ular Callout 3">
            <a:extLst>
              <a:ext uri="{FF2B5EF4-FFF2-40B4-BE49-F238E27FC236}">
                <a16:creationId xmlns:a16="http://schemas.microsoft.com/office/drawing/2014/main" id="{FE0FD99B-84F3-4500-B5E4-1114F1B54F5E}"/>
              </a:ext>
            </a:extLst>
          </p:cNvPr>
          <p:cNvSpPr/>
          <p:nvPr/>
        </p:nvSpPr>
        <p:spPr>
          <a:xfrm>
            <a:off x="5468293" y="1376127"/>
            <a:ext cx="3435713" cy="2910123"/>
          </a:xfrm>
          <a:prstGeom prst="wedgeRectCallout">
            <a:avLst>
              <a:gd name="adj1" fmla="val -95436"/>
              <a:gd name="adj2" fmla="val -18617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88000" tIns="45720" rIns="252000" bIns="45720" rtlCol="0" anchor="ctr"/>
          <a:lstStyle/>
          <a:p>
            <a:r>
              <a:rPr lang="en-GB" sz="2800" dirty="0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“The sound of the piano makes me feel calm and peaceful”</a:t>
            </a:r>
          </a:p>
        </p:txBody>
      </p:sp>
      <p:pic>
        <p:nvPicPr>
          <p:cNvPr id="9" name="Picture 8" descr="A picture containing seat&#10;&#10;Description automatically generated">
            <a:extLst>
              <a:ext uri="{FF2B5EF4-FFF2-40B4-BE49-F238E27FC236}">
                <a16:creationId xmlns:a16="http://schemas.microsoft.com/office/drawing/2014/main" id="{8FFDF0BF-FBA7-4D0F-8D15-B10D6F26F63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4" y="1678073"/>
            <a:ext cx="4378134" cy="38994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DBA9808-68D8-4969-B62E-8B80217579A7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Effra"/>
                <a:cs typeface="Effra" panose="020B0603020203020204" pitchFamily="34" charset="0"/>
              </a:rPr>
              <a:t>11</a:t>
            </a: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81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1544" y="1102269"/>
            <a:ext cx="8340975" cy="1145005"/>
          </a:xfrm>
        </p:spPr>
        <p:txBody>
          <a:bodyPr/>
          <a:lstStyle/>
          <a:p>
            <a:r>
              <a:rPr lang="en-GB" sz="2800" dirty="0">
                <a:latin typeface="Verdana"/>
                <a:ea typeface="Verdana"/>
                <a:cs typeface="Effra" panose="020B0603020203020204" pitchFamily="34" charset="0"/>
              </a:rPr>
              <a:t>Drumming and self-care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21544" y="1695844"/>
            <a:ext cx="8229601" cy="124735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endParaRPr lang="en-GB" sz="2800" b="0" dirty="0">
              <a:solidFill>
                <a:schemeClr val="accent5"/>
              </a:solidFill>
              <a:highlight>
                <a:srgbClr val="FFFF00"/>
              </a:highlight>
              <a:latin typeface="Verdana"/>
              <a:ea typeface="Verdana"/>
              <a:cs typeface="Effra" panose="020B0603020203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7862831-5C0F-4286-8552-D39D41954DD5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Effra"/>
                <a:cs typeface="Effra" panose="020B0603020203020204" pitchFamily="34" charset="0"/>
              </a:rPr>
              <a:t>12</a:t>
            </a: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3C06A5-8641-498C-8A4A-6C030FE9E6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2" t="2466" r="489" b="10052"/>
          <a:stretch/>
        </p:blipFill>
        <p:spPr>
          <a:xfrm>
            <a:off x="802289" y="2247274"/>
            <a:ext cx="6523544" cy="3645671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5E4500D0-608D-E91C-77F9-2CFAD67C1C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06578" y="4700646"/>
            <a:ext cx="1608750" cy="21573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60FB8E-F80B-449E-96B2-633F22559B73}"/>
              </a:ext>
            </a:extLst>
          </p:cNvPr>
          <p:cNvSpPr txBox="1"/>
          <p:nvPr/>
        </p:nvSpPr>
        <p:spPr>
          <a:xfrm>
            <a:off x="802289" y="1703968"/>
            <a:ext cx="4630478" cy="61555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600" b="0" dirty="0">
                <a:latin typeface="Verdana"/>
                <a:ea typeface="Verdana"/>
                <a:cs typeface="Effra" panose="020B0603020203020204" pitchFamily="34" charset="0"/>
              </a:rPr>
              <a:t>Watch video </a:t>
            </a:r>
            <a:r>
              <a:rPr lang="en-GB" sz="1600" b="0" dirty="0">
                <a:solidFill>
                  <a:schemeClr val="tx1">
                    <a:lumMod val="95000"/>
                  </a:schemeClr>
                </a:solidFill>
                <a:latin typeface="Verdana"/>
                <a:ea typeface="Verdana"/>
                <a:cs typeface="Effra" panose="020B06030202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endParaRPr lang="en-GB" sz="1600" b="0" dirty="0">
              <a:solidFill>
                <a:schemeClr val="tx1">
                  <a:lumMod val="95000"/>
                </a:schemeClr>
              </a:solidFill>
              <a:latin typeface="Verdana"/>
              <a:ea typeface="Verdana"/>
              <a:cs typeface="Effra" panose="020B0603020203020204" pitchFamily="34" charset="0"/>
            </a:endParaRPr>
          </a:p>
          <a:p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2639900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7175" y="3459148"/>
            <a:ext cx="5386182" cy="1643725"/>
          </a:xfrm>
        </p:spPr>
        <p:txBody>
          <a:bodyPr/>
          <a:lstStyle/>
          <a:p>
            <a:r>
              <a:rPr lang="en-GB" sz="2800">
                <a:latin typeface="Verdana"/>
                <a:ea typeface="Verdana"/>
                <a:cs typeface="Effra" panose="020B0603020203020204" pitchFamily="34" charset="0"/>
              </a:rPr>
              <a:t>What could you do if you notice a friend looks lonely in the playground?</a:t>
            </a:r>
            <a:br>
              <a:rPr lang="en-GB" sz="2800">
                <a:latin typeface="Verdana"/>
                <a:cs typeface="Effra" panose="020B0603020203020204" pitchFamily="34" charset="0"/>
              </a:rPr>
            </a:b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60205A-77E6-429F-9B3F-1A7E7173BCF0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Effra"/>
                <a:cs typeface="Effra" panose="020B0603020203020204" pitchFamily="34" charset="0"/>
              </a:rPr>
              <a:t>13</a:t>
            </a: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6AEA25-4223-4007-B1D4-74C107110D4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575" y="1276350"/>
            <a:ext cx="2998198" cy="359783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9DD1B0E-0B57-43E6-90E5-8E29D06FB8C8}"/>
              </a:ext>
            </a:extLst>
          </p:cNvPr>
          <p:cNvSpPr txBox="1">
            <a:spLocks/>
          </p:cNvSpPr>
          <p:nvPr/>
        </p:nvSpPr>
        <p:spPr>
          <a:xfrm>
            <a:off x="597175" y="1170413"/>
            <a:ext cx="4978677" cy="1284916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sz="2800" dirty="0">
                <a:latin typeface="Verdana"/>
                <a:ea typeface="Verdana"/>
                <a:cs typeface="Effra" panose="020B0603020203020204" pitchFamily="34" charset="0"/>
              </a:rPr>
              <a:t>What things can you do if you are feeling sad</a:t>
            </a:r>
            <a:r>
              <a:rPr lang="en-GB" dirty="0">
                <a:latin typeface="Effra"/>
                <a:cs typeface="Effra" panose="020B0603020203020204" pitchFamily="34" charset="0"/>
              </a:rPr>
              <a:t>?</a:t>
            </a:r>
            <a:br>
              <a:rPr lang="en-GB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dirty="0">
                <a:latin typeface="Effra" panose="020B0603020203020204" pitchFamily="34" charset="0"/>
                <a:cs typeface="Effra" panose="020B0603020203020204" pitchFamily="34" charset="0"/>
              </a:rPr>
            </a:br>
            <a:br>
              <a:rPr lang="en-GB" dirty="0">
                <a:latin typeface="Effra" panose="020B0603020203020204" pitchFamily="34" charset="0"/>
                <a:cs typeface="Effra" panose="020B0603020203020204" pitchFamily="34" charset="0"/>
              </a:rPr>
            </a:br>
            <a:endParaRPr lang="en-GB" dirty="0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381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8369AD98-0EE2-4013-8DAE-E19B694926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664" y="928446"/>
            <a:ext cx="8344505" cy="1145005"/>
          </a:xfrm>
        </p:spPr>
        <p:txBody>
          <a:bodyPr/>
          <a:lstStyle/>
          <a:p>
            <a:r>
              <a:rPr lang="en-GB" sz="2800">
                <a:latin typeface="Verdana"/>
                <a:ea typeface="Verdana"/>
                <a:cs typeface="Effra" panose="020B0603020203020204" pitchFamily="34" charset="0"/>
              </a:rPr>
              <a:t>Who can help?</a:t>
            </a:r>
          </a:p>
        </p:txBody>
      </p:sp>
      <p:sp>
        <p:nvSpPr>
          <p:cNvPr id="13" name="Rectangular Callout 3">
            <a:extLst>
              <a:ext uri="{FF2B5EF4-FFF2-40B4-BE49-F238E27FC236}">
                <a16:creationId xmlns:a16="http://schemas.microsoft.com/office/drawing/2014/main" id="{A0256D47-8892-4E9D-98F5-7B0117E0C665}"/>
              </a:ext>
            </a:extLst>
          </p:cNvPr>
          <p:cNvSpPr/>
          <p:nvPr/>
        </p:nvSpPr>
        <p:spPr>
          <a:xfrm>
            <a:off x="4572000" y="1657351"/>
            <a:ext cx="3909060" cy="4496952"/>
          </a:xfrm>
          <a:prstGeom prst="wedgeRectCallout">
            <a:avLst>
              <a:gd name="adj1" fmla="val -98702"/>
              <a:gd name="adj2" fmla="val -6274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24000" tIns="180000" rIns="216000" bIns="45720" rtlCol="0" anchor="ctr"/>
          <a:lstStyle/>
          <a:p>
            <a:r>
              <a:rPr lang="en-GB" sz="2800" dirty="0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“If I feel really lonely or worried, I can speak to a friend or let a trusted adult know”</a:t>
            </a:r>
          </a:p>
          <a:p>
            <a:r>
              <a:rPr lang="en-GB" sz="2800" dirty="0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Teachers </a:t>
            </a:r>
          </a:p>
          <a:p>
            <a:r>
              <a:rPr lang="en-GB" sz="2800" dirty="0">
                <a:solidFill>
                  <a:schemeClr val="bg1"/>
                </a:solidFill>
                <a:latin typeface="Verdana"/>
                <a:ea typeface="Verdana"/>
                <a:cs typeface="Effra" panose="020B0603020203020204" pitchFamily="34" charset="0"/>
              </a:rPr>
              <a:t>School Nurse Lesley</a:t>
            </a:r>
          </a:p>
        </p:txBody>
      </p:sp>
      <p:pic>
        <p:nvPicPr>
          <p:cNvPr id="14" name="Picture 13" descr="A person in a garment&#10;&#10;Description automatically generated with low confidence">
            <a:extLst>
              <a:ext uri="{FF2B5EF4-FFF2-40B4-BE49-F238E27FC236}">
                <a16:creationId xmlns:a16="http://schemas.microsoft.com/office/drawing/2014/main" id="{0843A30B-5EE2-43F4-845E-6FAE29C8699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1" y="1500948"/>
            <a:ext cx="3412461" cy="46533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9A7B1F-9A29-4F1F-BA33-1653A482D050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Effra"/>
                <a:cs typeface="Effra" panose="020B0603020203020204" pitchFamily="34" charset="0"/>
              </a:rPr>
              <a:t>14</a:t>
            </a:r>
            <a:endParaRPr lang="en-GB"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8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4218" y="907588"/>
            <a:ext cx="7779886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Remember </a:t>
            </a:r>
            <a:r>
              <a:rPr lang="en-GB" sz="2800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that we all have mental health…</a:t>
            </a:r>
          </a:p>
          <a:p>
            <a:endParaRPr lang="en-GB" sz="2800" b="1" dirty="0">
              <a:solidFill>
                <a:srgbClr val="00705C"/>
              </a:solidFill>
              <a:latin typeface="Verdana"/>
              <a:ea typeface="Verdana"/>
              <a:cs typeface="Effra" panose="020B0603020203020204" pitchFamily="34" charset="0"/>
            </a:endParaRPr>
          </a:p>
          <a:p>
            <a:endParaRPr lang="en-GB" sz="2800" b="1" dirty="0">
              <a:solidFill>
                <a:srgbClr val="00705C"/>
              </a:solidFill>
              <a:latin typeface="Verdana"/>
              <a:ea typeface="Verdana"/>
              <a:cs typeface="Effra" panose="020B0603020203020204" pitchFamily="34" charset="0"/>
            </a:endParaRPr>
          </a:p>
          <a:p>
            <a:r>
              <a:rPr lang="en-GB" sz="2800" b="1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… </a:t>
            </a:r>
            <a:r>
              <a:rPr lang="en-GB" sz="2800" dirty="0">
                <a:solidFill>
                  <a:srgbClr val="00705C"/>
                </a:solidFill>
                <a:latin typeface="Verdana"/>
                <a:ea typeface="Verdana"/>
                <a:cs typeface="Effra" panose="020B0603020203020204" pitchFamily="34" charset="0"/>
              </a:rPr>
              <a:t>and even if we are sometimes feeling lonely it doesn’t mean that we are alone.</a:t>
            </a:r>
          </a:p>
          <a:p>
            <a:endParaRPr lang="en-GB" sz="3200" b="1" dirty="0">
              <a:solidFill>
                <a:srgbClr val="00705C"/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666219C-8BB4-4A97-A2F3-12F5CB15EBB2}"/>
              </a:ext>
            </a:extLst>
          </p:cNvPr>
          <p:cNvSpPr txBox="1">
            <a:spLocks/>
          </p:cNvSpPr>
          <p:nvPr/>
        </p:nvSpPr>
        <p:spPr>
          <a:xfrm>
            <a:off x="559501" y="908888"/>
            <a:ext cx="8344505" cy="114500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endParaRPr lang="en-GB" sz="3200">
              <a:solidFill>
                <a:schemeClr val="accent6">
                  <a:lumMod val="75000"/>
                  <a:lumOff val="25000"/>
                </a:schemeClr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473D82-423E-45C4-968F-609BC98F187F}"/>
              </a:ext>
            </a:extLst>
          </p:cNvPr>
          <p:cNvSpPr txBox="1"/>
          <p:nvPr/>
        </p:nvSpPr>
        <p:spPr>
          <a:xfrm>
            <a:off x="8374104" y="352221"/>
            <a:ext cx="50466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solidFill>
                  <a:schemeClr val="accent6">
                    <a:lumMod val="75000"/>
                    <a:lumOff val="25000"/>
                  </a:schemeClr>
                </a:solidFill>
                <a:latin typeface="Effra"/>
                <a:cs typeface="Effra" panose="020B0603020203020204" pitchFamily="34" charset="0"/>
              </a:rPr>
              <a:t>15</a:t>
            </a:r>
            <a:endParaRPr lang="en-GB">
              <a:solidFill>
                <a:schemeClr val="accent6">
                  <a:lumMod val="75000"/>
                  <a:lumOff val="25000"/>
                </a:schemeClr>
              </a:solidFill>
              <a:latin typeface="Effra" panose="020B0603020203020204" pitchFamily="34" charset="0"/>
              <a:cs typeface="Effra" panose="020B0603020203020204" pitchFamily="34" charset="0"/>
            </a:endParaRPr>
          </a:p>
        </p:txBody>
      </p:sp>
      <p:pic>
        <p:nvPicPr>
          <p:cNvPr id="10" name="Picture 9" descr="A picture containing seat&#10;&#10;Description automatically generated">
            <a:extLst>
              <a:ext uri="{FF2B5EF4-FFF2-40B4-BE49-F238E27FC236}">
                <a16:creationId xmlns:a16="http://schemas.microsoft.com/office/drawing/2014/main" id="{FD7C363D-FDE3-46D9-9608-52F81A0F5B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48" y="3905831"/>
            <a:ext cx="2181328" cy="194283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F16D3A1-8BCD-4911-9FD6-1C0A034D85D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24" y="4265022"/>
            <a:ext cx="2280076" cy="24273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F0346F-4941-43F7-82E9-E2B19FDB47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753" y="3733972"/>
            <a:ext cx="1619031" cy="1942837"/>
          </a:xfrm>
          <a:prstGeom prst="rect">
            <a:avLst/>
          </a:prstGeom>
        </p:spPr>
      </p:pic>
      <p:pic>
        <p:nvPicPr>
          <p:cNvPr id="15" name="Picture 14" descr="A close up of a toy&#10;&#10;Description automatically generated with low confidence">
            <a:extLst>
              <a:ext uri="{FF2B5EF4-FFF2-40B4-BE49-F238E27FC236}">
                <a16:creationId xmlns:a16="http://schemas.microsoft.com/office/drawing/2014/main" id="{22812E16-D98B-45B5-8A47-F871255BBD1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81" y="3911661"/>
            <a:ext cx="2116456" cy="295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55</TotalTime>
  <Words>289</Words>
  <Application>Microsoft Macintosh PowerPoint</Application>
  <PresentationFormat>On-screen Show (4:3)</PresentationFormat>
  <Paragraphs>94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Effra</vt:lpstr>
      <vt:lpstr>Verdana</vt:lpstr>
      <vt:lpstr>Anna Freud PowerPoint Template 2016</vt:lpstr>
      <vt:lpstr>PowerPoint Presentation</vt:lpstr>
      <vt:lpstr>PowerPoint Presentation</vt:lpstr>
      <vt:lpstr>PowerPoint Presentation</vt:lpstr>
      <vt:lpstr>Mental health is about our feelings, our thinking, our emotions and our moods.</vt:lpstr>
      <vt:lpstr>PowerPoint Presentation</vt:lpstr>
      <vt:lpstr>PowerPoint Presentation</vt:lpstr>
      <vt:lpstr>Being alone is not the same as being lonely</vt:lpstr>
      <vt:lpstr>PowerPoint Presentation</vt:lpstr>
      <vt:lpstr>PowerPoint Presentation</vt:lpstr>
      <vt:lpstr>What things can you do on your own to feel mentally healthy?</vt:lpstr>
      <vt:lpstr>PowerPoint Presentation</vt:lpstr>
      <vt:lpstr>Drumming and self-care</vt:lpstr>
      <vt:lpstr>What could you do if you notice a friend looks lonely in the playground? </vt:lpstr>
      <vt:lpstr>Who can help?</vt:lpstr>
      <vt:lpstr>PowerPoint Presentation</vt:lpstr>
    </vt:vector>
  </TitlesOfParts>
  <Company>The Anna Freud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Payne</dc:creator>
  <cp:lastModifiedBy>Lesley Messenger-Jones</cp:lastModifiedBy>
  <cp:revision>13</cp:revision>
  <cp:lastPrinted>2016-05-09T14:38:19Z</cp:lastPrinted>
  <dcterms:created xsi:type="dcterms:W3CDTF">2017-02-23T21:16:39Z</dcterms:created>
  <dcterms:modified xsi:type="dcterms:W3CDTF">2022-04-26T14:26:04Z</dcterms:modified>
  <cp:contentStatus/>
</cp:coreProperties>
</file>